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3" r:id="rId4"/>
    <p:sldId id="266" r:id="rId5"/>
    <p:sldId id="259" r:id="rId6"/>
    <p:sldId id="264" r:id="rId7"/>
    <p:sldId id="265" r:id="rId8"/>
    <p:sldId id="260" r:id="rId9"/>
    <p:sldId id="261" r:id="rId10"/>
    <p:sldId id="262" r:id="rId11"/>
    <p:sldId id="25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B0A66D7-799B-4CC6-95A0-46E2236B0875}" type="datetimeFigureOut">
              <a:rPr lang="ru-RU" smtClean="0"/>
              <a:t>27.08.2025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45F8387-CE44-432E-849F-4612D131DAF4}"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B0A66D7-799B-4CC6-95A0-46E2236B0875}" type="datetimeFigureOut">
              <a:rPr lang="ru-RU" smtClean="0"/>
              <a:t>30.08.2025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45F8387-CE44-432E-849F-4612D131DAF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B0A66D7-799B-4CC6-95A0-46E2236B0875}" type="datetimeFigureOut">
              <a:rPr lang="ru-RU" smtClean="0"/>
              <a:t>30.08.2025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45F8387-CE44-432E-849F-4612D131DAF4}"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B0A66D7-799B-4CC6-95A0-46E2236B0875}" type="datetimeFigureOut">
              <a:rPr lang="ru-RU" smtClean="0"/>
              <a:t>30.08.2025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45F8387-CE44-432E-849F-4612D131DAF4}"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B0A66D7-799B-4CC6-95A0-46E2236B0875}" type="datetimeFigureOut">
              <a:rPr lang="ru-RU" smtClean="0"/>
              <a:t>30.08.2025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45F8387-CE44-432E-849F-4612D131DAF4}"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B0A66D7-799B-4CC6-95A0-46E2236B0875}" type="datetimeFigureOut">
              <a:rPr lang="ru-RU" smtClean="0"/>
              <a:t>30.08.2025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45F8387-CE44-432E-849F-4612D131DAF4}"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B0A66D7-799B-4CC6-95A0-46E2236B0875}" type="datetimeFigureOut">
              <a:rPr lang="ru-RU" smtClean="0"/>
              <a:t>30.08.2025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45F8387-CE44-432E-849F-4612D131DAF4}"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B0A66D7-799B-4CC6-95A0-46E2236B0875}" type="datetimeFigureOut">
              <a:rPr lang="ru-RU" smtClean="0"/>
              <a:t>30.08.2025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45F8387-CE44-432E-849F-4612D131DAF4}"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B0A66D7-799B-4CC6-95A0-46E2236B0875}" type="datetimeFigureOut">
              <a:rPr lang="ru-RU" smtClean="0"/>
              <a:t>30.08.2025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45F8387-CE44-432E-849F-4612D131DAF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B0A66D7-799B-4CC6-95A0-46E2236B0875}" type="datetimeFigureOut">
              <a:rPr lang="ru-RU" smtClean="0"/>
              <a:t>30.08.2025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45F8387-CE44-432E-849F-4612D131DAF4}"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B0A66D7-799B-4CC6-95A0-46E2236B0875}" type="datetimeFigureOut">
              <a:rPr lang="ru-RU" smtClean="0"/>
              <a:t>30.08.2025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45F8387-CE44-432E-849F-4612D131DAF4}"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0A66D7-799B-4CC6-95A0-46E2236B0875}" type="datetimeFigureOut">
              <a:rPr lang="ru-RU" smtClean="0"/>
              <a:t>27.08.2025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5F8387-CE44-432E-849F-4612D131DAF4}"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dirty="0"/>
              <a:t>Are you about to host a gathering including food and transportation</a:t>
            </a:r>
            <a:r>
              <a:rPr lang="en-US" dirty="0" smtClean="0"/>
              <a:t>?</a:t>
            </a:r>
            <a:r>
              <a:rPr lang="et-EE" dirty="0" smtClean="0"/>
              <a:t> Or supporting sustainable approach?</a:t>
            </a: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t>Measurement &amp; Offsetting</a:t>
            </a:r>
            <a:endParaRPr lang="ru-RU" dirty="0"/>
          </a:p>
        </p:txBody>
      </p:sp>
      <p:sp>
        <p:nvSpPr>
          <p:cNvPr id="3" name="Содержимое 2"/>
          <p:cNvSpPr>
            <a:spLocks noGrp="1"/>
          </p:cNvSpPr>
          <p:nvPr>
            <p:ph idx="1"/>
          </p:nvPr>
        </p:nvSpPr>
        <p:spPr/>
        <p:txBody>
          <a:bodyPr>
            <a:normAutofit/>
          </a:bodyPr>
          <a:lstStyle/>
          <a:p>
            <a:r>
              <a:rPr lang="en-US" b="1" dirty="0" smtClean="0"/>
              <a:t>Measure </a:t>
            </a:r>
            <a:r>
              <a:rPr lang="en-US" b="1" dirty="0"/>
              <a:t>Impact:</a:t>
            </a:r>
            <a:endParaRPr lang="en-US" dirty="0"/>
          </a:p>
          <a:p>
            <a:pPr fontAlgn="ctr"/>
            <a:r>
              <a:rPr lang="en-US" dirty="0"/>
              <a:t>Use tools to measure your event's carbon footprint and environmental impact to identify areas for improvement. </a:t>
            </a:r>
          </a:p>
          <a:p>
            <a:r>
              <a:rPr lang="en-US" b="1" dirty="0"/>
              <a:t>Offer Offsets:</a:t>
            </a:r>
            <a:endParaRPr lang="en-US" dirty="0"/>
          </a:p>
          <a:p>
            <a:r>
              <a:rPr lang="en-US" dirty="0"/>
              <a:t>Consider offering carbon offsetting options to help attendees mitigate the environmental impact of their travel. </a:t>
            </a:r>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r>
              <a:rPr lang="en-US" dirty="0"/>
              <a:t>Stages of Supply Chain &amp; Food Waste</a:t>
            </a:r>
          </a:p>
          <a:p>
            <a:r>
              <a:rPr lang="en-US" dirty="0" smtClean="0"/>
              <a:t/>
            </a:r>
            <a:br>
              <a:rPr lang="en-US" dirty="0" smtClean="0"/>
            </a:br>
            <a:endParaRPr lang="ru-RU" dirty="0"/>
          </a:p>
        </p:txBody>
      </p:sp>
      <p:sp>
        <p:nvSpPr>
          <p:cNvPr id="1026" name="AutoShape 2" descr="Reducing Food Waste in the Supply Chain | Shapir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8" name="AutoShape 4" descr="Food Supply-Chain Stages and Examples of Causes of Food Loss and Wast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30" name="AutoShape 6" descr="Food Supply-Chain Stages and Examples of Causes of Food Loss and Wast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31" name="Picture 7" descr="C:\Users\Basil\Desktop\rId15_image2.jpg"/>
          <p:cNvPicPr>
            <a:picLocks noChangeAspect="1" noChangeArrowheads="1"/>
          </p:cNvPicPr>
          <p:nvPr/>
        </p:nvPicPr>
        <p:blipFill>
          <a:blip r:embed="rId2" cstate="print"/>
          <a:srcRect b="5263"/>
          <a:stretch>
            <a:fillRect/>
          </a:stretch>
        </p:blipFill>
        <p:spPr bwMode="auto">
          <a:xfrm>
            <a:off x="473426" y="2708920"/>
            <a:ext cx="8347046" cy="266429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t-EE" dirty="0" smtClean="0"/>
              <a:t>What its about?</a:t>
            </a:r>
            <a:endParaRPr lang="ru-RU" dirty="0"/>
          </a:p>
        </p:txBody>
      </p:sp>
      <p:sp>
        <p:nvSpPr>
          <p:cNvPr id="3" name="Содержимое 2"/>
          <p:cNvSpPr>
            <a:spLocks noGrp="1"/>
          </p:cNvSpPr>
          <p:nvPr>
            <p:ph idx="1"/>
          </p:nvPr>
        </p:nvSpPr>
        <p:spPr/>
        <p:txBody>
          <a:bodyPr/>
          <a:lstStyle/>
          <a:p>
            <a:r>
              <a:rPr lang="en-GB" dirty="0"/>
              <a:t>To host a sustainable event, </a:t>
            </a:r>
            <a:r>
              <a:rPr lang="en-GB" b="1" dirty="0"/>
              <a:t>minimize environmental impact</a:t>
            </a:r>
            <a:r>
              <a:rPr lang="en-GB" dirty="0"/>
              <a:t> </a:t>
            </a:r>
            <a:r>
              <a:rPr lang="en-GB" b="1" dirty="0"/>
              <a:t>by </a:t>
            </a:r>
            <a:endParaRPr lang="et-EE" b="1" dirty="0" smtClean="0"/>
          </a:p>
          <a:p>
            <a:pPr lvl="1"/>
            <a:r>
              <a:rPr lang="en-GB" dirty="0" smtClean="0"/>
              <a:t>choosing </a:t>
            </a:r>
            <a:r>
              <a:rPr lang="en-GB" dirty="0"/>
              <a:t>eco-friendly venues and vendors, </a:t>
            </a:r>
            <a:endParaRPr lang="et-EE" dirty="0" smtClean="0"/>
          </a:p>
          <a:p>
            <a:pPr lvl="1"/>
            <a:r>
              <a:rPr lang="en-GB" dirty="0" smtClean="0"/>
              <a:t>implementing </a:t>
            </a:r>
            <a:r>
              <a:rPr lang="en-GB" dirty="0"/>
              <a:t>zero-waste policies, </a:t>
            </a:r>
            <a:endParaRPr lang="et-EE" dirty="0" smtClean="0"/>
          </a:p>
          <a:p>
            <a:pPr lvl="1"/>
            <a:r>
              <a:rPr lang="en-GB" dirty="0" smtClean="0"/>
              <a:t>adopting </a:t>
            </a:r>
            <a:r>
              <a:rPr lang="en-GB" dirty="0"/>
              <a:t>sustainable catering, </a:t>
            </a:r>
            <a:endParaRPr lang="et-EE" dirty="0" smtClean="0"/>
          </a:p>
          <a:p>
            <a:pPr lvl="1"/>
            <a:r>
              <a:rPr lang="en-GB" dirty="0" smtClean="0"/>
              <a:t>reducing </a:t>
            </a:r>
            <a:r>
              <a:rPr lang="en-GB" dirty="0"/>
              <a:t>transportation needs, </a:t>
            </a:r>
            <a:endParaRPr lang="et-EE" dirty="0" smtClean="0"/>
          </a:p>
          <a:p>
            <a:pPr lvl="1"/>
            <a:r>
              <a:rPr lang="en-GB" dirty="0" smtClean="0"/>
              <a:t>and </a:t>
            </a:r>
            <a:r>
              <a:rPr lang="en-GB" dirty="0"/>
              <a:t>using digital solutions for communication and resources. </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t-EE" b="1" dirty="0" smtClean="0"/>
              <a:t>When h</a:t>
            </a:r>
            <a:r>
              <a:rPr lang="en-GB" b="1" dirty="0" err="1" smtClean="0"/>
              <a:t>osting</a:t>
            </a:r>
            <a:r>
              <a:rPr lang="en-GB" b="1" dirty="0" smtClean="0"/>
              <a:t> </a:t>
            </a:r>
            <a:r>
              <a:rPr lang="en-GB" b="1" dirty="0"/>
              <a:t>a sustainable </a:t>
            </a:r>
            <a:r>
              <a:rPr lang="en-GB" b="1" dirty="0" smtClean="0"/>
              <a:t>event</a:t>
            </a:r>
            <a:r>
              <a:rPr lang="et-EE" b="1" dirty="0" smtClean="0"/>
              <a:t>: </a:t>
            </a:r>
            <a:endParaRPr lang="ru-RU" b="1" dirty="0"/>
          </a:p>
        </p:txBody>
      </p:sp>
      <p:pic>
        <p:nvPicPr>
          <p:cNvPr id="15362" name="Picture 2"/>
          <p:cNvPicPr>
            <a:picLocks noGrp="1" noChangeAspect="1" noChangeArrowheads="1"/>
          </p:cNvPicPr>
          <p:nvPr>
            <p:ph idx="1"/>
          </p:nvPr>
        </p:nvPicPr>
        <p:blipFill>
          <a:blip r:embed="rId2" cstate="print"/>
          <a:srcRect/>
          <a:stretch>
            <a:fillRect/>
          </a:stretch>
        </p:blipFill>
        <p:spPr bwMode="auto">
          <a:xfrm>
            <a:off x="35496" y="1124744"/>
            <a:ext cx="9048955" cy="576064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t-EE" b="1" dirty="0"/>
              <a:t>H</a:t>
            </a:r>
            <a:r>
              <a:rPr lang="en-GB" b="1" dirty="0" smtClean="0"/>
              <a:t>osting a sustainable event</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t>Sustainable Catering &amp; Food </a:t>
            </a:r>
            <a:endParaRPr lang="ru-RU" dirty="0"/>
          </a:p>
        </p:txBody>
      </p:sp>
      <p:sp>
        <p:nvSpPr>
          <p:cNvPr id="3" name="Содержимое 2"/>
          <p:cNvSpPr>
            <a:spLocks noGrp="1"/>
          </p:cNvSpPr>
          <p:nvPr>
            <p:ph idx="1"/>
          </p:nvPr>
        </p:nvSpPr>
        <p:spPr/>
        <p:txBody>
          <a:bodyPr>
            <a:normAutofit fontScale="92500" lnSpcReduction="10000"/>
          </a:bodyPr>
          <a:lstStyle/>
          <a:p>
            <a:r>
              <a:rPr lang="en-US" b="1" dirty="0" smtClean="0"/>
              <a:t>Local </a:t>
            </a:r>
            <a:r>
              <a:rPr lang="en-US" b="1" dirty="0"/>
              <a:t>&amp; Plant-Based:</a:t>
            </a:r>
            <a:endParaRPr lang="en-US" dirty="0"/>
          </a:p>
          <a:p>
            <a:pPr lvl="1"/>
            <a:r>
              <a:rPr lang="en-US" dirty="0"/>
              <a:t>Prioritize locally sourced, seasonal, and vegetarian or plant-based food options.</a:t>
            </a:r>
          </a:p>
          <a:p>
            <a:r>
              <a:rPr lang="en-US" b="1" dirty="0"/>
              <a:t>Waste Reduction:</a:t>
            </a:r>
            <a:endParaRPr lang="en-US" dirty="0"/>
          </a:p>
          <a:p>
            <a:pPr lvl="1"/>
            <a:r>
              <a:rPr lang="en-US" dirty="0"/>
              <a:t>Minimize food waste by planning menus that utilize all parts of an ingredient and provide compostable take-away boxes.</a:t>
            </a:r>
          </a:p>
          <a:p>
            <a:r>
              <a:rPr lang="en-US" b="1" dirty="0"/>
              <a:t>Ethical Sourcing:</a:t>
            </a:r>
            <a:endParaRPr lang="en-US" dirty="0"/>
          </a:p>
          <a:p>
            <a:pPr lvl="1"/>
            <a:r>
              <a:rPr lang="en-US" dirty="0"/>
              <a:t>Ensure any meat or fish served is sustainably sourced and ethically produced.</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14945" y="1626394"/>
            <a:ext cx="8229600" cy="4525963"/>
          </a:xfrm>
        </p:spPr>
        <p:txBody>
          <a:bodyPr/>
          <a:lstStyle/>
          <a:p>
            <a:endParaRPr lang="ru-RU" dirty="0"/>
          </a:p>
        </p:txBody>
      </p:sp>
      <p:pic>
        <p:nvPicPr>
          <p:cNvPr id="16386" name="Picture 2"/>
          <p:cNvPicPr>
            <a:picLocks noChangeAspect="1" noChangeArrowheads="1"/>
          </p:cNvPicPr>
          <p:nvPr/>
        </p:nvPicPr>
        <p:blipFill>
          <a:blip r:embed="rId2" cstate="print"/>
          <a:srcRect/>
          <a:stretch>
            <a:fillRect/>
          </a:stretch>
        </p:blipFill>
        <p:spPr bwMode="auto">
          <a:xfrm>
            <a:off x="2123728" y="188640"/>
            <a:ext cx="4896544" cy="639815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t-EE" dirty="0" smtClean="0"/>
              <a:t>Other options...</a:t>
            </a:r>
            <a:endParaRPr lang="ru-RU" dirty="0"/>
          </a:p>
        </p:txBody>
      </p:sp>
      <p:sp>
        <p:nvSpPr>
          <p:cNvPr id="3" name="Содержимое 2"/>
          <p:cNvSpPr>
            <a:spLocks noGrp="1"/>
          </p:cNvSpPr>
          <p:nvPr>
            <p:ph idx="1"/>
          </p:nvPr>
        </p:nvSpPr>
        <p:spPr/>
        <p:txBody>
          <a:bodyPr>
            <a:normAutofit fontScale="92500" lnSpcReduction="10000"/>
          </a:bodyPr>
          <a:lstStyle/>
          <a:p>
            <a:r>
              <a:rPr lang="et-EE" b="1" dirty="0" smtClean="0"/>
              <a:t>Source locally ...</a:t>
            </a:r>
          </a:p>
          <a:p>
            <a:pPr lvl="1"/>
            <a:r>
              <a:rPr lang="en-US" dirty="0" smtClean="0"/>
              <a:t>Opt </a:t>
            </a:r>
            <a:r>
              <a:rPr lang="en-US" dirty="0"/>
              <a:t>for local suppliers of food, beverages, and other event essentials whenever possible. Supporting small local businesses not only reduces carbon emissions from transportation but also fosters community engagement and economic growth.</a:t>
            </a:r>
            <a:endParaRPr lang="et-EE" dirty="0" smtClean="0"/>
          </a:p>
          <a:p>
            <a:r>
              <a:rPr lang="et-EE" b="1" dirty="0" smtClean="0"/>
              <a:t>Eco friedly swag options...</a:t>
            </a:r>
          </a:p>
          <a:p>
            <a:pPr lvl="1"/>
            <a:r>
              <a:rPr lang="en-US" dirty="0"/>
              <a:t>Offer </a:t>
            </a:r>
            <a:r>
              <a:rPr lang="en-US" b="1" dirty="0"/>
              <a:t>Eco-Friendly</a:t>
            </a:r>
            <a:r>
              <a:rPr lang="en-US" dirty="0"/>
              <a:t> Promotional Products/Gifts ... Choose more earth-friendly products if you want to enlighten attendees' event experience with promotional gifts.</a:t>
            </a:r>
            <a:endParaRPr lang="et-EE" dirty="0" smtClean="0"/>
          </a:p>
          <a:p>
            <a:pPr>
              <a:buNone/>
            </a:pP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t>Energy &amp; Transportation</a:t>
            </a:r>
            <a:endParaRPr lang="ru-RU" dirty="0"/>
          </a:p>
        </p:txBody>
      </p:sp>
      <p:sp>
        <p:nvSpPr>
          <p:cNvPr id="3" name="Содержимое 2"/>
          <p:cNvSpPr>
            <a:spLocks noGrp="1"/>
          </p:cNvSpPr>
          <p:nvPr>
            <p:ph idx="1"/>
          </p:nvPr>
        </p:nvSpPr>
        <p:spPr/>
        <p:txBody>
          <a:bodyPr>
            <a:normAutofit/>
          </a:bodyPr>
          <a:lstStyle/>
          <a:p>
            <a:r>
              <a:rPr lang="en-US" b="1" dirty="0" smtClean="0"/>
              <a:t>Energy </a:t>
            </a:r>
            <a:r>
              <a:rPr lang="en-US" b="1" dirty="0"/>
              <a:t>Efficiency:</a:t>
            </a:r>
            <a:endParaRPr lang="en-US" dirty="0"/>
          </a:p>
          <a:p>
            <a:pPr lvl="1" fontAlgn="ctr"/>
            <a:r>
              <a:rPr lang="en-US" dirty="0"/>
              <a:t>Use energy-efficient lighting and technology to reduce the event's energy consumption</a:t>
            </a:r>
            <a:r>
              <a:rPr lang="en-US" dirty="0" smtClean="0"/>
              <a:t>.</a:t>
            </a:r>
            <a:r>
              <a:rPr lang="et-EE" dirty="0" smtClean="0"/>
              <a:t/>
            </a:r>
            <a:br>
              <a:rPr lang="et-EE" dirty="0" smtClean="0"/>
            </a:br>
            <a:r>
              <a:rPr lang="en-US" dirty="0"/>
              <a:t> </a:t>
            </a:r>
          </a:p>
          <a:p>
            <a:r>
              <a:rPr lang="en-US" b="1" dirty="0"/>
              <a:t>Transportation Support:</a:t>
            </a:r>
            <a:endParaRPr lang="en-US" dirty="0"/>
          </a:p>
          <a:p>
            <a:pPr lvl="1"/>
            <a:r>
              <a:rPr lang="en-US" dirty="0"/>
              <a:t>Minimize attendee travel by choosing easily accessible venues and promoting public transport, car-sharing, and low-emission options. </a:t>
            </a:r>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Audience Engagement &amp; Communication</a:t>
            </a:r>
            <a:endParaRPr lang="ru-RU" dirty="0"/>
          </a:p>
        </p:txBody>
      </p:sp>
      <p:sp>
        <p:nvSpPr>
          <p:cNvPr id="3" name="Содержимое 2"/>
          <p:cNvSpPr>
            <a:spLocks noGrp="1"/>
          </p:cNvSpPr>
          <p:nvPr>
            <p:ph idx="1"/>
          </p:nvPr>
        </p:nvSpPr>
        <p:spPr/>
        <p:txBody>
          <a:bodyPr>
            <a:normAutofit/>
          </a:bodyPr>
          <a:lstStyle/>
          <a:p>
            <a:r>
              <a:rPr lang="en-US" b="1" dirty="0" smtClean="0"/>
              <a:t>Educate </a:t>
            </a:r>
            <a:r>
              <a:rPr lang="en-US" b="1" dirty="0"/>
              <a:t>Attendees:</a:t>
            </a:r>
            <a:endParaRPr lang="en-US" dirty="0"/>
          </a:p>
          <a:p>
            <a:r>
              <a:rPr lang="en-US" dirty="0"/>
              <a:t>Inform your guests about the event's sustainability goals and encourage their participation in eco-friendly practices</a:t>
            </a:r>
            <a:r>
              <a:rPr lang="en-US" dirty="0" smtClean="0"/>
              <a:t>.</a:t>
            </a:r>
            <a:endParaRPr lang="et-EE" dirty="0" smtClean="0"/>
          </a:p>
          <a:p>
            <a:r>
              <a:rPr lang="en-US" b="1" dirty="0"/>
              <a:t>Communicate Achievements:</a:t>
            </a:r>
            <a:endParaRPr lang="en-US" dirty="0"/>
          </a:p>
          <a:p>
            <a:r>
              <a:rPr lang="en-US" dirty="0"/>
              <a:t>Showcase the positive impact and successes of your sustainable event to inspire attendees.</a:t>
            </a:r>
          </a:p>
          <a:p>
            <a:endParaRPr lang="en-US" dirty="0"/>
          </a:p>
          <a:p>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3908</TotalTime>
  <Words>234</Words>
  <Application>Microsoft Office PowerPoint</Application>
  <PresentationFormat>Экран (4:3)</PresentationFormat>
  <Paragraphs>39</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Are you about to host a gathering including food and transportation? Or supporting sustainable approach?</vt:lpstr>
      <vt:lpstr>What its about?</vt:lpstr>
      <vt:lpstr>When hosting a sustainable event: </vt:lpstr>
      <vt:lpstr>Hosting a sustainable event</vt:lpstr>
      <vt:lpstr>Sustainable Catering &amp; Food </vt:lpstr>
      <vt:lpstr>Слайд 6</vt:lpstr>
      <vt:lpstr>Other options...</vt:lpstr>
      <vt:lpstr>Energy &amp; Transportation</vt:lpstr>
      <vt:lpstr>Audience Engagement &amp; Communication</vt:lpstr>
      <vt:lpstr>Measurement &amp; Offsetting</vt:lpstr>
      <vt:lpstr>Слайд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you about to host a gathering including food and transportation? Or supporting sustainable approach?</dc:title>
  <dc:creator>Basil</dc:creator>
  <cp:lastModifiedBy>Basil</cp:lastModifiedBy>
  <cp:revision>1</cp:revision>
  <dcterms:created xsi:type="dcterms:W3CDTF">2025-08-27T18:05:11Z</dcterms:created>
  <dcterms:modified xsi:type="dcterms:W3CDTF">2025-08-30T11:13:29Z</dcterms:modified>
</cp:coreProperties>
</file>