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Poppins Bold" charset="1" panose="00000800000000000000"/>
      <p:regular r:id="rId12"/>
    </p:embeddedFont>
    <p:embeddedFont>
      <p:font typeface="Open Sans Bold" charset="1" panose="020B0806030504020204"/>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5069" y="0"/>
            <a:ext cx="18463069" cy="10287000"/>
          </a:xfrm>
          <a:custGeom>
            <a:avLst/>
            <a:gdLst/>
            <a:ahLst/>
            <a:cxnLst/>
            <a:rect r="r" b="b" t="t" l="l"/>
            <a:pathLst>
              <a:path h="10287000" w="18463069">
                <a:moveTo>
                  <a:pt x="0" y="0"/>
                </a:moveTo>
                <a:lnTo>
                  <a:pt x="18463069" y="0"/>
                </a:lnTo>
                <a:lnTo>
                  <a:pt x="18463069" y="10287000"/>
                </a:lnTo>
                <a:lnTo>
                  <a:pt x="0" y="10287000"/>
                </a:lnTo>
                <a:lnTo>
                  <a:pt x="0" y="0"/>
                </a:lnTo>
                <a:close/>
              </a:path>
            </a:pathLst>
          </a:custGeom>
          <a:blipFill>
            <a:blip r:embed="rId2"/>
            <a:stretch>
              <a:fillRect l="-12681" t="0" r="-12681" b="0"/>
            </a:stretch>
          </a:blipFill>
        </p:spPr>
      </p:sp>
      <p:grpSp>
        <p:nvGrpSpPr>
          <p:cNvPr name="Group 3" id="3"/>
          <p:cNvGrpSpPr/>
          <p:nvPr/>
        </p:nvGrpSpPr>
        <p:grpSpPr>
          <a:xfrm rot="0">
            <a:off x="-514350" y="6440961"/>
            <a:ext cx="19284571" cy="5046189"/>
            <a:chOff x="0" y="0"/>
            <a:chExt cx="5079064" cy="1329037"/>
          </a:xfrm>
        </p:grpSpPr>
        <p:sp>
          <p:nvSpPr>
            <p:cNvPr name="Freeform 4" id="4"/>
            <p:cNvSpPr/>
            <p:nvPr/>
          </p:nvSpPr>
          <p:spPr>
            <a:xfrm flipH="false" flipV="false" rot="0">
              <a:off x="0" y="0"/>
              <a:ext cx="5079064" cy="1329037"/>
            </a:xfrm>
            <a:custGeom>
              <a:avLst/>
              <a:gdLst/>
              <a:ahLst/>
              <a:cxnLst/>
              <a:rect r="r" b="b" t="t" l="l"/>
              <a:pathLst>
                <a:path h="1329037" w="5079064">
                  <a:moveTo>
                    <a:pt x="20474" y="0"/>
                  </a:moveTo>
                  <a:lnTo>
                    <a:pt x="5058590" y="0"/>
                  </a:lnTo>
                  <a:cubicBezTo>
                    <a:pt x="5069898" y="0"/>
                    <a:pt x="5079064" y="9167"/>
                    <a:pt x="5079064" y="20474"/>
                  </a:cubicBezTo>
                  <a:lnTo>
                    <a:pt x="5079064" y="1308563"/>
                  </a:lnTo>
                  <a:cubicBezTo>
                    <a:pt x="5079064" y="1313993"/>
                    <a:pt x="5076907" y="1319201"/>
                    <a:pt x="5073067" y="1323041"/>
                  </a:cubicBezTo>
                  <a:cubicBezTo>
                    <a:pt x="5069227" y="1326880"/>
                    <a:pt x="5064020" y="1329037"/>
                    <a:pt x="5058590" y="1329037"/>
                  </a:cubicBezTo>
                  <a:lnTo>
                    <a:pt x="20474" y="1329037"/>
                  </a:lnTo>
                  <a:cubicBezTo>
                    <a:pt x="9167" y="1329037"/>
                    <a:pt x="0" y="1319871"/>
                    <a:pt x="0" y="1308563"/>
                  </a:cubicBezTo>
                  <a:lnTo>
                    <a:pt x="0" y="20474"/>
                  </a:lnTo>
                  <a:cubicBezTo>
                    <a:pt x="0" y="9167"/>
                    <a:pt x="9167" y="0"/>
                    <a:pt x="20474" y="0"/>
                  </a:cubicBezTo>
                  <a:close/>
                </a:path>
              </a:pathLst>
            </a:custGeom>
            <a:solidFill>
              <a:srgbClr val="FF914D">
                <a:alpha val="74902"/>
              </a:srgbClr>
            </a:solidFill>
          </p:spPr>
        </p:sp>
        <p:sp>
          <p:nvSpPr>
            <p:cNvPr name="TextBox 5" id="5"/>
            <p:cNvSpPr txBox="true"/>
            <p:nvPr/>
          </p:nvSpPr>
          <p:spPr>
            <a:xfrm>
              <a:off x="0" y="-38100"/>
              <a:ext cx="5079064" cy="1367137"/>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9429172" y="-1096367"/>
            <a:ext cx="9373178" cy="3086100"/>
            <a:chOff x="0" y="0"/>
            <a:chExt cx="2468656" cy="812800"/>
          </a:xfrm>
        </p:grpSpPr>
        <p:sp>
          <p:nvSpPr>
            <p:cNvPr name="Freeform 7" id="7"/>
            <p:cNvSpPr/>
            <p:nvPr/>
          </p:nvSpPr>
          <p:spPr>
            <a:xfrm flipH="false" flipV="false" rot="0">
              <a:off x="0" y="0"/>
              <a:ext cx="2468656" cy="812800"/>
            </a:xfrm>
            <a:custGeom>
              <a:avLst/>
              <a:gdLst/>
              <a:ahLst/>
              <a:cxnLst/>
              <a:rect r="r" b="b" t="t" l="l"/>
              <a:pathLst>
                <a:path h="812800" w="2468656">
                  <a:moveTo>
                    <a:pt x="42124" y="0"/>
                  </a:moveTo>
                  <a:lnTo>
                    <a:pt x="2426532" y="0"/>
                  </a:lnTo>
                  <a:cubicBezTo>
                    <a:pt x="2437704" y="0"/>
                    <a:pt x="2448418" y="4438"/>
                    <a:pt x="2456318" y="12338"/>
                  </a:cubicBezTo>
                  <a:cubicBezTo>
                    <a:pt x="2464218" y="20238"/>
                    <a:pt x="2468656" y="30952"/>
                    <a:pt x="2468656" y="42124"/>
                  </a:cubicBezTo>
                  <a:lnTo>
                    <a:pt x="2468656" y="770676"/>
                  </a:lnTo>
                  <a:cubicBezTo>
                    <a:pt x="2468656" y="781848"/>
                    <a:pt x="2464218" y="792562"/>
                    <a:pt x="2456318" y="800462"/>
                  </a:cubicBezTo>
                  <a:cubicBezTo>
                    <a:pt x="2448418" y="808362"/>
                    <a:pt x="2437704" y="812800"/>
                    <a:pt x="2426532" y="812800"/>
                  </a:cubicBezTo>
                  <a:lnTo>
                    <a:pt x="42124" y="812800"/>
                  </a:lnTo>
                  <a:cubicBezTo>
                    <a:pt x="30952" y="812800"/>
                    <a:pt x="20238" y="808362"/>
                    <a:pt x="12338" y="800462"/>
                  </a:cubicBezTo>
                  <a:cubicBezTo>
                    <a:pt x="4438" y="792562"/>
                    <a:pt x="0" y="781848"/>
                    <a:pt x="0" y="770676"/>
                  </a:cubicBezTo>
                  <a:lnTo>
                    <a:pt x="0" y="42124"/>
                  </a:lnTo>
                  <a:cubicBezTo>
                    <a:pt x="0" y="30952"/>
                    <a:pt x="4438" y="20238"/>
                    <a:pt x="12338" y="12338"/>
                  </a:cubicBezTo>
                  <a:cubicBezTo>
                    <a:pt x="20238" y="4438"/>
                    <a:pt x="30952" y="0"/>
                    <a:pt x="42124" y="0"/>
                  </a:cubicBezTo>
                  <a:close/>
                </a:path>
              </a:pathLst>
            </a:custGeom>
            <a:solidFill>
              <a:srgbClr val="FFFFFF"/>
            </a:solidFill>
          </p:spPr>
        </p:sp>
        <p:sp>
          <p:nvSpPr>
            <p:cNvPr name="TextBox 8" id="8"/>
            <p:cNvSpPr txBox="true"/>
            <p:nvPr/>
          </p:nvSpPr>
          <p:spPr>
            <a:xfrm>
              <a:off x="0" y="-38100"/>
              <a:ext cx="2468656"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9998478" y="39519"/>
            <a:ext cx="7851100" cy="1978361"/>
          </a:xfrm>
          <a:custGeom>
            <a:avLst/>
            <a:gdLst/>
            <a:ahLst/>
            <a:cxnLst/>
            <a:rect r="r" b="b" t="t" l="l"/>
            <a:pathLst>
              <a:path h="1978361" w="7851100">
                <a:moveTo>
                  <a:pt x="0" y="0"/>
                </a:moveTo>
                <a:lnTo>
                  <a:pt x="7851100" y="0"/>
                </a:lnTo>
                <a:lnTo>
                  <a:pt x="7851100" y="1978362"/>
                </a:lnTo>
                <a:lnTo>
                  <a:pt x="0" y="1978362"/>
                </a:lnTo>
                <a:lnTo>
                  <a:pt x="0" y="0"/>
                </a:lnTo>
                <a:close/>
              </a:path>
            </a:pathLst>
          </a:custGeom>
          <a:blipFill>
            <a:blip r:embed="rId3"/>
            <a:stretch>
              <a:fillRect l="-8949" t="-97207" r="-8243" b="-93468"/>
            </a:stretch>
          </a:blipFill>
        </p:spPr>
      </p:sp>
      <p:sp>
        <p:nvSpPr>
          <p:cNvPr name="TextBox 10" id="10"/>
          <p:cNvSpPr txBox="true"/>
          <p:nvPr/>
        </p:nvSpPr>
        <p:spPr>
          <a:xfrm rot="0">
            <a:off x="1028700" y="6735527"/>
            <a:ext cx="16541204" cy="4228456"/>
          </a:xfrm>
          <a:prstGeom prst="rect">
            <a:avLst/>
          </a:prstGeom>
        </p:spPr>
        <p:txBody>
          <a:bodyPr anchor="t" rtlCol="false" tIns="0" lIns="0" bIns="0" rIns="0">
            <a:spAutoFit/>
          </a:bodyPr>
          <a:lstStyle/>
          <a:p>
            <a:pPr algn="l">
              <a:lnSpc>
                <a:spcPts val="11060"/>
              </a:lnSpc>
            </a:pPr>
            <a:r>
              <a:rPr lang="en-US" sz="7900" spc="-158" b="true">
                <a:solidFill>
                  <a:srgbClr val="FAFDFF"/>
                </a:solidFill>
                <a:latin typeface="Poppins Bold"/>
                <a:ea typeface="Poppins Bold"/>
                <a:cs typeface="Poppins Bold"/>
                <a:sym typeface="Poppins Bold"/>
              </a:rPr>
              <a:t>Kickoff meeting and first training </a:t>
            </a:r>
          </a:p>
          <a:p>
            <a:pPr algn="l">
              <a:lnSpc>
                <a:spcPts val="11060"/>
              </a:lnSpc>
            </a:pPr>
            <a:r>
              <a:rPr lang="en-US" sz="7900" spc="-158" b="true">
                <a:solidFill>
                  <a:srgbClr val="FAFDFF"/>
                </a:solidFill>
                <a:latin typeface="Poppins Bold"/>
                <a:ea typeface="Poppins Bold"/>
                <a:cs typeface="Poppins Bold"/>
                <a:sym typeface="Poppins Bold"/>
              </a:rPr>
              <a:t>Helsinki, Finland 6-9th June 2025</a:t>
            </a:r>
          </a:p>
          <a:p>
            <a:pPr algn="l">
              <a:lnSpc>
                <a:spcPts val="1106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3400631"/>
          </a:xfrm>
          <a:custGeom>
            <a:avLst/>
            <a:gdLst/>
            <a:ahLst/>
            <a:cxnLst/>
            <a:rect r="r" b="b" t="t" l="l"/>
            <a:pathLst>
              <a:path h="3400631" w="18288000">
                <a:moveTo>
                  <a:pt x="0" y="0"/>
                </a:moveTo>
                <a:lnTo>
                  <a:pt x="18288000" y="0"/>
                </a:lnTo>
                <a:lnTo>
                  <a:pt x="18288000" y="3400631"/>
                </a:lnTo>
                <a:lnTo>
                  <a:pt x="0" y="3400631"/>
                </a:lnTo>
                <a:lnTo>
                  <a:pt x="0" y="0"/>
                </a:lnTo>
                <a:close/>
              </a:path>
            </a:pathLst>
          </a:custGeom>
          <a:blipFill>
            <a:blip r:embed="rId2"/>
            <a:stretch>
              <a:fillRect l="-144" t="0" r="-144" b="-88767"/>
            </a:stretch>
          </a:blipFill>
        </p:spPr>
      </p:sp>
      <p:sp>
        <p:nvSpPr>
          <p:cNvPr name="TextBox 3" id="3"/>
          <p:cNvSpPr txBox="true"/>
          <p:nvPr/>
        </p:nvSpPr>
        <p:spPr>
          <a:xfrm rot="0">
            <a:off x="397565" y="3940571"/>
            <a:ext cx="17492870" cy="4303517"/>
          </a:xfrm>
          <a:prstGeom prst="rect">
            <a:avLst/>
          </a:prstGeom>
        </p:spPr>
        <p:txBody>
          <a:bodyPr anchor="t" rtlCol="false" tIns="0" lIns="0" bIns="0" rIns="0">
            <a:spAutoFit/>
          </a:bodyPr>
          <a:lstStyle/>
          <a:p>
            <a:pPr algn="l">
              <a:lnSpc>
                <a:spcPts val="4879"/>
              </a:lnSpc>
            </a:pPr>
            <a:r>
              <a:rPr lang="en-US" sz="3485" b="true">
                <a:solidFill>
                  <a:srgbClr val="000000"/>
                </a:solidFill>
                <a:latin typeface="Open Sans Bold"/>
                <a:ea typeface="Open Sans Bold"/>
                <a:cs typeface="Open Sans Bold"/>
                <a:sym typeface="Open Sans Bold"/>
              </a:rPr>
              <a:t>CSOs, Young people and educators from Estonia, Latvia, Finland, Sweden, Denmark, Iceland and Norway</a:t>
            </a:r>
          </a:p>
          <a:p>
            <a:pPr algn="l">
              <a:lnSpc>
                <a:spcPts val="4879"/>
              </a:lnSpc>
            </a:pPr>
          </a:p>
          <a:p>
            <a:pPr algn="l">
              <a:lnSpc>
                <a:spcPts val="4879"/>
              </a:lnSpc>
            </a:pPr>
            <a:r>
              <a:rPr lang="en-US" sz="3485" b="true">
                <a:solidFill>
                  <a:srgbClr val="000000"/>
                </a:solidFill>
                <a:latin typeface="Open Sans Bold"/>
                <a:ea typeface="Open Sans Bold"/>
                <a:cs typeface="Open Sans Bold"/>
                <a:sym typeface="Open Sans Bold"/>
              </a:rPr>
              <a:t>The project increases CSOs knowledge about the sustainable Nordic Food system and improves their habits and skills on sustainable lifestyle in our communities by changing consumption habits, healthy choices and reinforcing CSOs and young people`s role as multipliers.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810"/>
            <a:ext cx="18281232" cy="10290810"/>
          </a:xfrm>
          <a:custGeom>
            <a:avLst/>
            <a:gdLst/>
            <a:ahLst/>
            <a:cxnLst/>
            <a:rect r="r" b="b" t="t" l="l"/>
            <a:pathLst>
              <a:path h="10290810" w="18281232">
                <a:moveTo>
                  <a:pt x="0" y="0"/>
                </a:moveTo>
                <a:lnTo>
                  <a:pt x="18281232" y="0"/>
                </a:lnTo>
                <a:lnTo>
                  <a:pt x="18281232" y="10290810"/>
                </a:lnTo>
                <a:lnTo>
                  <a:pt x="0" y="10290810"/>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0" y="-104775"/>
            <a:ext cx="16919636" cy="9190355"/>
          </a:xfrm>
          <a:prstGeom prst="rect">
            <a:avLst/>
          </a:prstGeom>
        </p:spPr>
        <p:txBody>
          <a:bodyPr anchor="t" rtlCol="false" tIns="0" lIns="0" bIns="0" rIns="0">
            <a:spAutoFit/>
          </a:bodyPr>
          <a:lstStyle/>
          <a:p>
            <a:pPr algn="just">
              <a:lnSpc>
                <a:spcPts val="8399"/>
              </a:lnSpc>
            </a:pPr>
            <a:r>
              <a:rPr lang="en-US" b="true" sz="5999" spc="-119">
                <a:solidFill>
                  <a:srgbClr val="FF914D"/>
                </a:solidFill>
                <a:latin typeface="Open Sans Bold"/>
                <a:ea typeface="Open Sans Bold"/>
                <a:cs typeface="Open Sans Bold"/>
                <a:sym typeface="Open Sans Bold"/>
              </a:rPr>
              <a:t>Project actions</a:t>
            </a:r>
          </a:p>
          <a:p>
            <a:pPr algn="just" marL="669301" indent="-334650" lvl="1">
              <a:lnSpc>
                <a:spcPts val="4340"/>
              </a:lnSpc>
              <a:buFont typeface="Arial"/>
              <a:buChar char="•"/>
            </a:pPr>
            <a:r>
              <a:rPr lang="en-US" b="true" sz="3100">
                <a:solidFill>
                  <a:srgbClr val="000000"/>
                </a:solidFill>
                <a:latin typeface="Open Sans Bold"/>
                <a:ea typeface="Open Sans Bold"/>
                <a:cs typeface="Open Sans Bold"/>
                <a:sym typeface="Open Sans Bold"/>
              </a:rPr>
              <a:t>Virtual workshop on SDGs</a:t>
            </a:r>
          </a:p>
          <a:p>
            <a:pPr algn="just" marL="669301" indent="-334650" lvl="1">
              <a:lnSpc>
                <a:spcPts val="4340"/>
              </a:lnSpc>
              <a:buFont typeface="Arial"/>
              <a:buChar char="•"/>
            </a:pPr>
            <a:r>
              <a:rPr lang="en-US" b="true" sz="3100">
                <a:solidFill>
                  <a:srgbClr val="000000"/>
                </a:solidFill>
                <a:latin typeface="Open Sans Bold"/>
                <a:ea typeface="Open Sans Bold"/>
                <a:cs typeface="Open Sans Bold"/>
                <a:sym typeface="Open Sans Bold"/>
              </a:rPr>
              <a:t>Kickoff meeting and I training on sustainable food systems in Finland, Helsinki (6-9th June 2025)</a:t>
            </a:r>
          </a:p>
          <a:p>
            <a:pPr algn="just" marL="669301" indent="-334650" lvl="1">
              <a:lnSpc>
                <a:spcPts val="4340"/>
              </a:lnSpc>
              <a:buFont typeface="Arial"/>
              <a:buChar char="•"/>
            </a:pPr>
            <a:r>
              <a:rPr lang="en-US" b="true" sz="3100">
                <a:solidFill>
                  <a:srgbClr val="000000"/>
                </a:solidFill>
                <a:latin typeface="Open Sans Bold"/>
                <a:ea typeface="Open Sans Bold"/>
                <a:cs typeface="Open Sans Bold"/>
                <a:sym typeface="Open Sans Bold"/>
              </a:rPr>
              <a:t>II training</a:t>
            </a:r>
            <a:r>
              <a:rPr lang="en-US" b="true" sz="3100">
                <a:solidFill>
                  <a:srgbClr val="000000"/>
                </a:solidFill>
                <a:latin typeface="Open Sans Bold"/>
                <a:ea typeface="Open Sans Bold"/>
                <a:cs typeface="Open Sans Bold"/>
                <a:sym typeface="Open Sans Bold"/>
              </a:rPr>
              <a:t> and study visit on health, sustainability and consuming in Sweden, Lund/Malmö (28-31st August 2025)</a:t>
            </a:r>
          </a:p>
          <a:p>
            <a:pPr algn="just" marL="669301" indent="-334650" lvl="1">
              <a:lnSpc>
                <a:spcPts val="4340"/>
              </a:lnSpc>
              <a:buFont typeface="Arial"/>
              <a:buChar char="•"/>
            </a:pPr>
            <a:r>
              <a:rPr lang="en-US" b="true" sz="3100">
                <a:solidFill>
                  <a:srgbClr val="000000"/>
                </a:solidFill>
                <a:latin typeface="Open Sans Bold"/>
                <a:ea typeface="Open Sans Bold"/>
                <a:cs typeface="Open Sans Bold"/>
                <a:sym typeface="Open Sans Bold"/>
              </a:rPr>
              <a:t>Partners and experts meeting for guidebook in Denmark, Copenhagen (6-9th November 2025)</a:t>
            </a:r>
          </a:p>
          <a:p>
            <a:pPr algn="just" marL="669301" indent="-334650" lvl="1">
              <a:lnSpc>
                <a:spcPts val="4340"/>
              </a:lnSpc>
              <a:buFont typeface="Arial"/>
              <a:buChar char="•"/>
            </a:pPr>
            <a:r>
              <a:rPr lang="en-US" b="true" sz="3100">
                <a:solidFill>
                  <a:srgbClr val="000000"/>
                </a:solidFill>
                <a:latin typeface="Open Sans Bold"/>
                <a:ea typeface="Open Sans Bold"/>
                <a:cs typeface="Open Sans Bold"/>
                <a:sym typeface="Open Sans Bold"/>
              </a:rPr>
              <a:t>Nordic-Baltic Sustainability conference 2025 and Young Chef Award competition, Estonia, Toila (2-5th December 2025) </a:t>
            </a:r>
          </a:p>
          <a:p>
            <a:pPr algn="just" marL="669301" indent="-334650" lvl="1">
              <a:lnSpc>
                <a:spcPts val="4340"/>
              </a:lnSpc>
              <a:buFont typeface="Arial"/>
              <a:buChar char="•"/>
            </a:pPr>
            <a:r>
              <a:rPr lang="en-US" b="true" sz="3100">
                <a:solidFill>
                  <a:srgbClr val="000000"/>
                </a:solidFill>
                <a:latin typeface="Open Sans Bold"/>
                <a:ea typeface="Open Sans Bold"/>
                <a:cs typeface="Open Sans Bold"/>
                <a:sym typeface="Open Sans Bold"/>
              </a:rPr>
              <a:t>Project digital guidebook in englsh (developed educational digital-guidebook on sustainable food system transition and role of CSOs with practical exercises, case studies and best practices, conference Sustainability network statement for decision makers)</a:t>
            </a:r>
          </a:p>
          <a:p>
            <a:pPr algn="just" marL="669301" indent="-334650" lvl="1">
              <a:lnSpc>
                <a:spcPts val="4340"/>
              </a:lnSpc>
              <a:buFont typeface="Arial"/>
              <a:buChar char="•"/>
            </a:pPr>
            <a:r>
              <a:rPr lang="en-US" b="true" sz="3100">
                <a:solidFill>
                  <a:srgbClr val="000000"/>
                </a:solidFill>
                <a:latin typeface="Open Sans Bold"/>
                <a:ea typeface="Open Sans Bold"/>
                <a:cs typeface="Open Sans Bold"/>
                <a:sym typeface="Open Sans Bold"/>
              </a:rPr>
              <a:t>Project webpage with all educational materials</a:t>
            </a:r>
          </a:p>
          <a:p>
            <a:pPr algn="just">
              <a:lnSpc>
                <a:spcPts val="4340"/>
              </a:lnSpc>
            </a:pPr>
          </a:p>
        </p:txBody>
      </p:sp>
      <p:sp>
        <p:nvSpPr>
          <p:cNvPr name="Freeform 3" id="3"/>
          <p:cNvSpPr/>
          <p:nvPr/>
        </p:nvSpPr>
        <p:spPr>
          <a:xfrm flipH="false" flipV="false" rot="0">
            <a:off x="0" y="9022080"/>
            <a:ext cx="18288000" cy="1264920"/>
          </a:xfrm>
          <a:custGeom>
            <a:avLst/>
            <a:gdLst/>
            <a:ahLst/>
            <a:cxnLst/>
            <a:rect r="r" b="b" t="t" l="l"/>
            <a:pathLst>
              <a:path h="1264920" w="18288000">
                <a:moveTo>
                  <a:pt x="0" y="0"/>
                </a:moveTo>
                <a:lnTo>
                  <a:pt x="18288000" y="0"/>
                </a:lnTo>
                <a:lnTo>
                  <a:pt x="18288000" y="1264920"/>
                </a:lnTo>
                <a:lnTo>
                  <a:pt x="0" y="1264920"/>
                </a:lnTo>
                <a:lnTo>
                  <a:pt x="0" y="0"/>
                </a:lnTo>
                <a:close/>
              </a:path>
            </a:pathLst>
          </a:custGeom>
          <a:blipFill>
            <a:blip r:embed="rId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66960" y="0"/>
            <a:ext cx="12858750" cy="10287000"/>
          </a:xfrm>
          <a:custGeom>
            <a:avLst/>
            <a:gdLst/>
            <a:ahLst/>
            <a:cxnLst/>
            <a:rect r="r" b="b" t="t" l="l"/>
            <a:pathLst>
              <a:path h="10287000" w="12858750">
                <a:moveTo>
                  <a:pt x="0" y="0"/>
                </a:moveTo>
                <a:lnTo>
                  <a:pt x="12858750" y="0"/>
                </a:lnTo>
                <a:lnTo>
                  <a:pt x="12858750" y="10287000"/>
                </a:lnTo>
                <a:lnTo>
                  <a:pt x="0" y="10287000"/>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82120" y="0"/>
            <a:ext cx="14723760" cy="10287000"/>
          </a:xfrm>
          <a:custGeom>
            <a:avLst/>
            <a:gdLst/>
            <a:ahLst/>
            <a:cxnLst/>
            <a:rect r="r" b="b" t="t" l="l"/>
            <a:pathLst>
              <a:path h="10287000" w="14723760">
                <a:moveTo>
                  <a:pt x="0" y="0"/>
                </a:moveTo>
                <a:lnTo>
                  <a:pt x="14723760" y="0"/>
                </a:lnTo>
                <a:lnTo>
                  <a:pt x="14723760" y="10287000"/>
                </a:lnTo>
                <a:lnTo>
                  <a:pt x="0" y="10287000"/>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DAGpmk9Ueog</dc:identifier>
  <dcterms:modified xsi:type="dcterms:W3CDTF">2011-08-01T06:04:30Z</dcterms:modified>
  <cp:revision>1</cp:revision>
  <dc:title>Kickoff meeting and first training in Helsinki, Finland 6-9th June 2025</dc:title>
</cp:coreProperties>
</file>