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660" r:id="rId5"/>
    <p:sldMasterId id="2147483699" r:id="rId6"/>
    <p:sldMasterId id="2147483702" r:id="rId7"/>
  </p:sldMasterIdLst>
  <p:notesMasterIdLst>
    <p:notesMasterId r:id="rId41"/>
  </p:notesMasterIdLst>
  <p:sldIdLst>
    <p:sldId id="378" r:id="rId8"/>
    <p:sldId id="281" r:id="rId9"/>
    <p:sldId id="257" r:id="rId10"/>
    <p:sldId id="683" r:id="rId11"/>
    <p:sldId id="678" r:id="rId12"/>
    <p:sldId id="270" r:id="rId13"/>
    <p:sldId id="680" r:id="rId14"/>
    <p:sldId id="682" r:id="rId15"/>
    <p:sldId id="685" r:id="rId16"/>
    <p:sldId id="684" r:id="rId17"/>
    <p:sldId id="613" r:id="rId18"/>
    <p:sldId id="558" r:id="rId19"/>
    <p:sldId id="841" r:id="rId20"/>
    <p:sldId id="572" r:id="rId21"/>
    <p:sldId id="842" r:id="rId22"/>
    <p:sldId id="477" r:id="rId23"/>
    <p:sldId id="264" r:id="rId24"/>
    <p:sldId id="843" r:id="rId25"/>
    <p:sldId id="290" r:id="rId26"/>
    <p:sldId id="289" r:id="rId27"/>
    <p:sldId id="291" r:id="rId28"/>
    <p:sldId id="293" r:id="rId29"/>
    <p:sldId id="292" r:id="rId30"/>
    <p:sldId id="259" r:id="rId31"/>
    <p:sldId id="260" r:id="rId32"/>
    <p:sldId id="261" r:id="rId33"/>
    <p:sldId id="265" r:id="rId34"/>
    <p:sldId id="267" r:id="rId35"/>
    <p:sldId id="268" r:id="rId36"/>
    <p:sldId id="285" r:id="rId37"/>
    <p:sldId id="271" r:id="rId38"/>
    <p:sldId id="679" r:id="rId39"/>
    <p:sldId id="676" r:id="rId40"/>
  </p:sldIdLst>
  <p:sldSz cx="9144000" cy="5143500" type="screen16x9"/>
  <p:notesSz cx="6794500" cy="9906000"/>
  <p:embeddedFontLst>
    <p:embeddedFont>
      <p:font typeface="Arial Black" panose="020B0A04020102020204" pitchFamily="34" charset="0"/>
      <p:bold r:id="rId42"/>
    </p:embeddedFont>
    <p:embeddedFont>
      <p:font typeface="EB Garamond" panose="00000500000000000000" pitchFamily="2" charset="0"/>
      <p:regular r:id="rId43"/>
      <p:bold r:id="rId44"/>
      <p:italic r:id="rId45"/>
      <p:boldItalic r:id="rId46"/>
    </p:embeddedFont>
    <p:embeddedFont>
      <p:font typeface="Economica" panose="020B0604020202020204" charset="0"/>
      <p:regular r:id="rId47"/>
      <p:bold r:id="rId48"/>
      <p:italic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E21483-B6F1-4654-871C-94DCFBBE9E2C}" v="189" dt="2024-09-24T06:19:41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83" d="100"/>
          <a:sy n="83" d="100"/>
        </p:scale>
        <p:origin x="81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øgaard Jørgensen" userId="4b836ffd-2d1a-432d-9e21-6910bf4a0af6" providerId="ADAL" clId="{7CE21483-B6F1-4654-871C-94DCFBBE9E2C}"/>
    <pc:docChg chg="undo custSel addSld delSld modSld">
      <pc:chgData name="Michael Søgaard Jørgensen" userId="4b836ffd-2d1a-432d-9e21-6910bf4a0af6" providerId="ADAL" clId="{7CE21483-B6F1-4654-871C-94DCFBBE9E2C}" dt="2024-09-24T06:27:12.619" v="2276" actId="20577"/>
      <pc:docMkLst>
        <pc:docMk/>
      </pc:docMkLst>
      <pc:sldChg chg="modSp add del mod">
        <pc:chgData name="Michael Søgaard Jørgensen" userId="4b836ffd-2d1a-432d-9e21-6910bf4a0af6" providerId="ADAL" clId="{7CE21483-B6F1-4654-871C-94DCFBBE9E2C}" dt="2024-09-23T15:27:33.975" v="370" actId="1036"/>
        <pc:sldMkLst>
          <pc:docMk/>
          <pc:sldMk cId="2951162969" sldId="257"/>
        </pc:sldMkLst>
        <pc:spChg chg="mod">
          <ac:chgData name="Michael Søgaard Jørgensen" userId="4b836ffd-2d1a-432d-9e21-6910bf4a0af6" providerId="ADAL" clId="{7CE21483-B6F1-4654-871C-94DCFBBE9E2C}" dt="2024-09-23T15:27:33.975" v="370" actId="1036"/>
          <ac:spMkLst>
            <pc:docMk/>
            <pc:sldMk cId="2951162969" sldId="257"/>
            <ac:spMk id="70" creationId="{00000000-0000-0000-0000-000000000000}"/>
          </ac:spMkLst>
        </pc:spChg>
      </pc:sldChg>
      <pc:sldChg chg="modSp">
        <pc:chgData name="Michael Søgaard Jørgensen" userId="4b836ffd-2d1a-432d-9e21-6910bf4a0af6" providerId="ADAL" clId="{7CE21483-B6F1-4654-871C-94DCFBBE9E2C}" dt="2024-09-24T06:19:41.384" v="2239" actId="20577"/>
        <pc:sldMkLst>
          <pc:docMk/>
          <pc:sldMk cId="0" sldId="261"/>
        </pc:sldMkLst>
        <pc:spChg chg="mod">
          <ac:chgData name="Michael Søgaard Jørgensen" userId="4b836ffd-2d1a-432d-9e21-6910bf4a0af6" providerId="ADAL" clId="{7CE21483-B6F1-4654-871C-94DCFBBE9E2C}" dt="2024-09-24T06:19:41.384" v="2239" actId="20577"/>
          <ac:spMkLst>
            <pc:docMk/>
            <pc:sldMk cId="0" sldId="261"/>
            <ac:spMk id="114" creationId="{00000000-0000-0000-0000-000000000000}"/>
          </ac:spMkLst>
        </pc:spChg>
      </pc:sldChg>
      <pc:sldChg chg="del">
        <pc:chgData name="Michael Søgaard Jørgensen" userId="4b836ffd-2d1a-432d-9e21-6910bf4a0af6" providerId="ADAL" clId="{7CE21483-B6F1-4654-871C-94DCFBBE9E2C}" dt="2024-09-24T06:20:55.319" v="2240" actId="47"/>
        <pc:sldMkLst>
          <pc:docMk/>
          <pc:sldMk cId="0" sldId="263"/>
        </pc:sldMkLst>
      </pc:sldChg>
      <pc:sldChg chg="modSp mod">
        <pc:chgData name="Michael Søgaard Jørgensen" userId="4b836ffd-2d1a-432d-9e21-6910bf4a0af6" providerId="ADAL" clId="{7CE21483-B6F1-4654-871C-94DCFBBE9E2C}" dt="2024-09-24T05:07:12.983" v="1022" actId="255"/>
        <pc:sldMkLst>
          <pc:docMk/>
          <pc:sldMk cId="922477727" sldId="264"/>
        </pc:sldMkLst>
        <pc:spChg chg="mod">
          <ac:chgData name="Michael Søgaard Jørgensen" userId="4b836ffd-2d1a-432d-9e21-6910bf4a0af6" providerId="ADAL" clId="{7CE21483-B6F1-4654-871C-94DCFBBE9E2C}" dt="2024-09-24T05:07:12.983" v="1022" actId="255"/>
          <ac:spMkLst>
            <pc:docMk/>
            <pc:sldMk cId="922477727" sldId="264"/>
            <ac:spMk id="173" creationId="{00000000-0000-0000-0000-000000000000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57:33.119" v="883" actId="6549"/>
        <pc:sldMkLst>
          <pc:docMk/>
          <pc:sldMk cId="3406103473" sldId="265"/>
        </pc:sldMkLst>
        <pc:spChg chg="mod">
          <ac:chgData name="Michael Søgaard Jørgensen" userId="4b836ffd-2d1a-432d-9e21-6910bf4a0af6" providerId="ADAL" clId="{7CE21483-B6F1-4654-871C-94DCFBBE9E2C}" dt="2024-09-23T16:57:33.119" v="883" actId="6549"/>
          <ac:spMkLst>
            <pc:docMk/>
            <pc:sldMk cId="3406103473" sldId="265"/>
            <ac:spMk id="178" creationId="{00000000-0000-0000-0000-000000000000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58:17.819" v="892" actId="20577"/>
        <pc:sldMkLst>
          <pc:docMk/>
          <pc:sldMk cId="2895235388" sldId="268"/>
        </pc:sldMkLst>
        <pc:spChg chg="mod">
          <ac:chgData name="Michael Søgaard Jørgensen" userId="4b836ffd-2d1a-432d-9e21-6910bf4a0af6" providerId="ADAL" clId="{7CE21483-B6F1-4654-871C-94DCFBBE9E2C}" dt="2024-09-23T16:58:17.819" v="892" actId="20577"/>
          <ac:spMkLst>
            <pc:docMk/>
            <pc:sldMk cId="2895235388" sldId="268"/>
            <ac:spMk id="210" creationId="{00000000-0000-0000-0000-000000000000}"/>
          </ac:spMkLst>
        </pc:spChg>
      </pc:sldChg>
      <pc:sldChg chg="del">
        <pc:chgData name="Michael Søgaard Jørgensen" userId="4b836ffd-2d1a-432d-9e21-6910bf4a0af6" providerId="ADAL" clId="{7CE21483-B6F1-4654-871C-94DCFBBE9E2C}" dt="2024-09-23T16:58:52.559" v="893" actId="47"/>
        <pc:sldMkLst>
          <pc:docMk/>
          <pc:sldMk cId="3705313886" sldId="269"/>
        </pc:sldMkLst>
      </pc:sldChg>
      <pc:sldChg chg="modSp mod">
        <pc:chgData name="Michael Søgaard Jørgensen" userId="4b836ffd-2d1a-432d-9e21-6910bf4a0af6" providerId="ADAL" clId="{7CE21483-B6F1-4654-871C-94DCFBBE9E2C}" dt="2024-09-24T06:12:09.902" v="2166" actId="20577"/>
        <pc:sldMkLst>
          <pc:docMk/>
          <pc:sldMk cId="615052959" sldId="271"/>
        </pc:sldMkLst>
        <pc:spChg chg="mod">
          <ac:chgData name="Michael Søgaard Jørgensen" userId="4b836ffd-2d1a-432d-9e21-6910bf4a0af6" providerId="ADAL" clId="{7CE21483-B6F1-4654-871C-94DCFBBE9E2C}" dt="2024-09-24T06:03:30.793" v="1859" actId="14100"/>
          <ac:spMkLst>
            <pc:docMk/>
            <pc:sldMk cId="615052959" sldId="271"/>
            <ac:spMk id="2" creationId="{1D029B60-0FAE-4F62-B6C7-36ACEBA69E96}"/>
          </ac:spMkLst>
        </pc:spChg>
        <pc:spChg chg="mod">
          <ac:chgData name="Michael Søgaard Jørgensen" userId="4b836ffd-2d1a-432d-9e21-6910bf4a0af6" providerId="ADAL" clId="{7CE21483-B6F1-4654-871C-94DCFBBE9E2C}" dt="2024-09-24T06:04:12.457" v="1955" actId="1038"/>
          <ac:spMkLst>
            <pc:docMk/>
            <pc:sldMk cId="615052959" sldId="271"/>
            <ac:spMk id="5" creationId="{C1189C4B-D715-4F34-A8A2-A88FCC697156}"/>
          </ac:spMkLst>
        </pc:spChg>
        <pc:graphicFrameChg chg="mod modGraphic">
          <ac:chgData name="Michael Søgaard Jørgensen" userId="4b836ffd-2d1a-432d-9e21-6910bf4a0af6" providerId="ADAL" clId="{7CE21483-B6F1-4654-871C-94DCFBBE9E2C}" dt="2024-09-24T06:12:09.902" v="2166" actId="20577"/>
          <ac:graphicFrameMkLst>
            <pc:docMk/>
            <pc:sldMk cId="615052959" sldId="271"/>
            <ac:graphicFrameMk id="3" creationId="{AFB22547-AEE1-43F7-93EA-BABA3592766F}"/>
          </ac:graphicFrameMkLst>
        </pc:graphicFrameChg>
      </pc:sldChg>
      <pc:sldChg chg="del">
        <pc:chgData name="Michael Søgaard Jørgensen" userId="4b836ffd-2d1a-432d-9e21-6910bf4a0af6" providerId="ADAL" clId="{7CE21483-B6F1-4654-871C-94DCFBBE9E2C}" dt="2024-09-24T06:12:56.716" v="2167" actId="47"/>
        <pc:sldMkLst>
          <pc:docMk/>
          <pc:sldMk cId="2801992619" sldId="278"/>
        </pc:sldMkLst>
      </pc:sldChg>
      <pc:sldChg chg="del">
        <pc:chgData name="Michael Søgaard Jørgensen" userId="4b836ffd-2d1a-432d-9e21-6910bf4a0af6" providerId="ADAL" clId="{7CE21483-B6F1-4654-871C-94DCFBBE9E2C}" dt="2024-09-24T06:12:56.716" v="2167" actId="47"/>
        <pc:sldMkLst>
          <pc:docMk/>
          <pc:sldMk cId="2654142251" sldId="279"/>
        </pc:sldMkLst>
      </pc:sldChg>
      <pc:sldChg chg="del">
        <pc:chgData name="Michael Søgaard Jørgensen" userId="4b836ffd-2d1a-432d-9e21-6910bf4a0af6" providerId="ADAL" clId="{7CE21483-B6F1-4654-871C-94DCFBBE9E2C}" dt="2024-09-24T06:12:56.716" v="2167" actId="47"/>
        <pc:sldMkLst>
          <pc:docMk/>
          <pc:sldMk cId="1920660782" sldId="280"/>
        </pc:sldMkLst>
      </pc:sldChg>
      <pc:sldChg chg="modSp mod">
        <pc:chgData name="Michael Søgaard Jørgensen" userId="4b836ffd-2d1a-432d-9e21-6910bf4a0af6" providerId="ADAL" clId="{7CE21483-B6F1-4654-871C-94DCFBBE9E2C}" dt="2024-09-24T06:15:53.034" v="2180" actId="20577"/>
        <pc:sldMkLst>
          <pc:docMk/>
          <pc:sldMk cId="723831941" sldId="281"/>
        </pc:sldMkLst>
        <pc:spChg chg="mod">
          <ac:chgData name="Michael Søgaard Jørgensen" userId="4b836ffd-2d1a-432d-9e21-6910bf4a0af6" providerId="ADAL" clId="{7CE21483-B6F1-4654-871C-94DCFBBE9E2C}" dt="2024-09-24T06:15:53.034" v="2180" actId="20577"/>
          <ac:spMkLst>
            <pc:docMk/>
            <pc:sldMk cId="723831941" sldId="281"/>
            <ac:spMk id="3" creationId="{DDCA1281-794D-4C1D-B32C-1370754162D7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4T05:26:20.738" v="1068" actId="20577"/>
        <pc:sldMkLst>
          <pc:docMk/>
          <pc:sldMk cId="550325107" sldId="285"/>
        </pc:sldMkLst>
        <pc:spChg chg="mod">
          <ac:chgData name="Michael Søgaard Jørgensen" userId="4b836ffd-2d1a-432d-9e21-6910bf4a0af6" providerId="ADAL" clId="{7CE21483-B6F1-4654-871C-94DCFBBE9E2C}" dt="2024-09-24T05:26:20.738" v="1068" actId="20577"/>
          <ac:spMkLst>
            <pc:docMk/>
            <pc:sldMk cId="550325107" sldId="285"/>
            <ac:spMk id="173" creationId="{00000000-0000-0000-0000-000000000000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21:30.800" v="827" actId="1038"/>
        <pc:sldMkLst>
          <pc:docMk/>
          <pc:sldMk cId="2094433470" sldId="289"/>
        </pc:sldMkLst>
        <pc:spChg chg="mod">
          <ac:chgData name="Michael Søgaard Jørgensen" userId="4b836ffd-2d1a-432d-9e21-6910bf4a0af6" providerId="ADAL" clId="{7CE21483-B6F1-4654-871C-94DCFBBE9E2C}" dt="2024-09-23T16:21:30.800" v="827" actId="1038"/>
          <ac:spMkLst>
            <pc:docMk/>
            <pc:sldMk cId="2094433470" sldId="289"/>
            <ac:spMk id="8" creationId="{ACC9F3C0-BA47-4A17-8D15-562A260E8288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22:33.248" v="851" actId="1038"/>
        <pc:sldMkLst>
          <pc:docMk/>
          <pc:sldMk cId="1701030790" sldId="291"/>
        </pc:sldMkLst>
        <pc:spChg chg="mod">
          <ac:chgData name="Michael Søgaard Jørgensen" userId="4b836ffd-2d1a-432d-9e21-6910bf4a0af6" providerId="ADAL" clId="{7CE21483-B6F1-4654-871C-94DCFBBE9E2C}" dt="2024-09-23T16:22:33.248" v="851" actId="1038"/>
          <ac:spMkLst>
            <pc:docMk/>
            <pc:sldMk cId="1701030790" sldId="291"/>
            <ac:spMk id="8" creationId="{C2E0E242-7EF0-4402-B7AA-D7D73191F025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24:29.398" v="866" actId="1037"/>
        <pc:sldMkLst>
          <pc:docMk/>
          <pc:sldMk cId="1860053768" sldId="293"/>
        </pc:sldMkLst>
        <pc:spChg chg="mod">
          <ac:chgData name="Michael Søgaard Jørgensen" userId="4b836ffd-2d1a-432d-9e21-6910bf4a0af6" providerId="ADAL" clId="{7CE21483-B6F1-4654-871C-94DCFBBE9E2C}" dt="2024-09-23T16:24:29.398" v="866" actId="1037"/>
          <ac:spMkLst>
            <pc:docMk/>
            <pc:sldMk cId="1860053768" sldId="293"/>
            <ac:spMk id="5" creationId="{170E2FD8-54A0-4B60-98C0-F6DC4ED25CA1}"/>
          </ac:spMkLst>
        </pc:spChg>
        <pc:spChg chg="mod">
          <ac:chgData name="Michael Søgaard Jørgensen" userId="4b836ffd-2d1a-432d-9e21-6910bf4a0af6" providerId="ADAL" clId="{7CE21483-B6F1-4654-871C-94DCFBBE9E2C}" dt="2024-09-23T16:23:59.076" v="864" actId="14100"/>
          <ac:spMkLst>
            <pc:docMk/>
            <pc:sldMk cId="1860053768" sldId="293"/>
            <ac:spMk id="6" creationId="{92890BAA-6C2B-4B06-A1FD-F461BB06FDA3}"/>
          </ac:spMkLst>
        </pc:spChg>
      </pc:sldChg>
      <pc:sldChg chg="modSp del modAnim">
        <pc:chgData name="Michael Søgaard Jørgensen" userId="4b836ffd-2d1a-432d-9e21-6910bf4a0af6" providerId="ADAL" clId="{7CE21483-B6F1-4654-871C-94DCFBBE9E2C}" dt="2024-09-24T05:56:13.907" v="1558" actId="47"/>
        <pc:sldMkLst>
          <pc:docMk/>
          <pc:sldMk cId="91362015" sldId="295"/>
        </pc:sldMkLst>
        <pc:spChg chg="mod">
          <ac:chgData name="Michael Søgaard Jørgensen" userId="4b836ffd-2d1a-432d-9e21-6910bf4a0af6" providerId="ADAL" clId="{7CE21483-B6F1-4654-871C-94DCFBBE9E2C}" dt="2024-09-24T03:45:56.344" v="906" actId="20577"/>
          <ac:spMkLst>
            <pc:docMk/>
            <pc:sldMk cId="91362015" sldId="295"/>
            <ac:spMk id="3" creationId="{4F9B6F9B-FDFE-4379-84E0-FB8C29CC41ED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4T06:14:58.259" v="2177" actId="20577"/>
        <pc:sldMkLst>
          <pc:docMk/>
          <pc:sldMk cId="2290672695" sldId="378"/>
        </pc:sldMkLst>
        <pc:spChg chg="mod">
          <ac:chgData name="Michael Søgaard Jørgensen" userId="4b836ffd-2d1a-432d-9e21-6910bf4a0af6" providerId="ADAL" clId="{7CE21483-B6F1-4654-871C-94DCFBBE9E2C}" dt="2024-09-23T07:32:35.060" v="5" actId="20577"/>
          <ac:spMkLst>
            <pc:docMk/>
            <pc:sldMk cId="2290672695" sldId="378"/>
            <ac:spMk id="4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4T06:14:58.259" v="2177" actId="20577"/>
          <ac:spMkLst>
            <pc:docMk/>
            <pc:sldMk cId="2290672695" sldId="378"/>
            <ac:spMk id="7" creationId="{00000000-0000-0000-0000-000000000000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20:55.328" v="798" actId="255"/>
        <pc:sldMkLst>
          <pc:docMk/>
          <pc:sldMk cId="0" sldId="477"/>
        </pc:sldMkLst>
        <pc:spChg chg="mod">
          <ac:chgData name="Michael Søgaard Jørgensen" userId="4b836ffd-2d1a-432d-9e21-6910bf4a0af6" providerId="ADAL" clId="{7CE21483-B6F1-4654-871C-94DCFBBE9E2C}" dt="2024-09-23T16:20:55.328" v="798" actId="255"/>
          <ac:spMkLst>
            <pc:docMk/>
            <pc:sldMk cId="0" sldId="477"/>
            <ac:spMk id="2" creationId="{00000000-0000-0000-0000-000000000000}"/>
          </ac:spMkLst>
        </pc:spChg>
      </pc:sldChg>
      <pc:sldChg chg="del">
        <pc:chgData name="Michael Søgaard Jørgensen" userId="4b836ffd-2d1a-432d-9e21-6910bf4a0af6" providerId="ADAL" clId="{7CE21483-B6F1-4654-871C-94DCFBBE9E2C}" dt="2024-09-23T16:11:55.927" v="607" actId="47"/>
        <pc:sldMkLst>
          <pc:docMk/>
          <pc:sldMk cId="0" sldId="543"/>
        </pc:sldMkLst>
      </pc:sldChg>
      <pc:sldChg chg="modSp mod modAnim">
        <pc:chgData name="Michael Søgaard Jørgensen" userId="4b836ffd-2d1a-432d-9e21-6910bf4a0af6" providerId="ADAL" clId="{7CE21483-B6F1-4654-871C-94DCFBBE9E2C}" dt="2024-09-24T05:41:05.283" v="1217" actId="20577"/>
        <pc:sldMkLst>
          <pc:docMk/>
          <pc:sldMk cId="0" sldId="558"/>
        </pc:sldMkLst>
        <pc:spChg chg="mod">
          <ac:chgData name="Michael Søgaard Jørgensen" userId="4b836ffd-2d1a-432d-9e21-6910bf4a0af6" providerId="ADAL" clId="{7CE21483-B6F1-4654-871C-94DCFBBE9E2C}" dt="2024-09-24T05:41:05.283" v="1217" actId="20577"/>
          <ac:spMkLst>
            <pc:docMk/>
            <pc:sldMk cId="0" sldId="558"/>
            <ac:spMk id="3075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02:45.357" v="450" actId="255"/>
          <ac:spMkLst>
            <pc:docMk/>
            <pc:sldMk cId="0" sldId="558"/>
            <ac:spMk id="16387" creationId="{00000000-0000-0000-0000-000000000000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18:33.090" v="785" actId="108"/>
        <pc:sldMkLst>
          <pc:docMk/>
          <pc:sldMk cId="461186742" sldId="572"/>
        </pc:sldMkLst>
        <pc:spChg chg="mod">
          <ac:chgData name="Michael Søgaard Jørgensen" userId="4b836ffd-2d1a-432d-9e21-6910bf4a0af6" providerId="ADAL" clId="{7CE21483-B6F1-4654-871C-94DCFBBE9E2C}" dt="2024-09-23T16:18:33.090" v="785" actId="108"/>
          <ac:spMkLst>
            <pc:docMk/>
            <pc:sldMk cId="461186742" sldId="572"/>
            <ac:spMk id="10243" creationId="{00000000-0000-0000-0000-000000000000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5:14:49.302" v="235" actId="113"/>
        <pc:sldMkLst>
          <pc:docMk/>
          <pc:sldMk cId="3743369947" sldId="613"/>
        </pc:sldMkLst>
        <pc:spChg chg="mod">
          <ac:chgData name="Michael Søgaard Jørgensen" userId="4b836ffd-2d1a-432d-9e21-6910bf4a0af6" providerId="ADAL" clId="{7CE21483-B6F1-4654-871C-94DCFBBE9E2C}" dt="2024-09-23T15:14:49.302" v="235" actId="113"/>
          <ac:spMkLst>
            <pc:docMk/>
            <pc:sldMk cId="3743369947" sldId="613"/>
            <ac:spMk id="3" creationId="{00000000-0000-0000-0000-000000000000}"/>
          </ac:spMkLst>
        </pc:spChg>
      </pc:sldChg>
      <pc:sldChg chg="del">
        <pc:chgData name="Michael Søgaard Jørgensen" userId="4b836ffd-2d1a-432d-9e21-6910bf4a0af6" providerId="ADAL" clId="{7CE21483-B6F1-4654-871C-94DCFBBE9E2C}" dt="2024-09-23T16:09:40.853" v="605" actId="47"/>
        <pc:sldMkLst>
          <pc:docMk/>
          <pc:sldMk cId="3281605560" sldId="671"/>
        </pc:sldMkLst>
      </pc:sldChg>
      <pc:sldChg chg="add">
        <pc:chgData name="Michael Søgaard Jørgensen" userId="4b836ffd-2d1a-432d-9e21-6910bf4a0af6" providerId="ADAL" clId="{7CE21483-B6F1-4654-871C-94DCFBBE9E2C}" dt="2024-09-24T05:55:47.205" v="1557"/>
        <pc:sldMkLst>
          <pc:docMk/>
          <pc:sldMk cId="1247674114" sldId="676"/>
        </pc:sldMkLst>
      </pc:sldChg>
      <pc:sldChg chg="modSp del mod">
        <pc:chgData name="Michael Søgaard Jørgensen" userId="4b836ffd-2d1a-432d-9e21-6910bf4a0af6" providerId="ADAL" clId="{7CE21483-B6F1-4654-871C-94DCFBBE9E2C}" dt="2024-09-24T05:55:24.037" v="1554" actId="2696"/>
        <pc:sldMkLst>
          <pc:docMk/>
          <pc:sldMk cId="2888851543" sldId="676"/>
        </pc:sldMkLst>
        <pc:spChg chg="mod">
          <ac:chgData name="Michael Søgaard Jørgensen" userId="4b836ffd-2d1a-432d-9e21-6910bf4a0af6" providerId="ADAL" clId="{7CE21483-B6F1-4654-871C-94DCFBBE9E2C}" dt="2024-09-23T15:15:25.172" v="238" actId="113"/>
          <ac:spMkLst>
            <pc:docMk/>
            <pc:sldMk cId="2888851543" sldId="676"/>
            <ac:spMk id="3" creationId="{00000000-0000-0000-0000-000000000000}"/>
          </ac:spMkLst>
        </pc:spChg>
      </pc:sldChg>
      <pc:sldChg chg="add del">
        <pc:chgData name="Michael Søgaard Jørgensen" userId="4b836ffd-2d1a-432d-9e21-6910bf4a0af6" providerId="ADAL" clId="{7CE21483-B6F1-4654-871C-94DCFBBE9E2C}" dt="2024-09-24T05:55:47.196" v="1556"/>
        <pc:sldMkLst>
          <pc:docMk/>
          <pc:sldMk cId="3019737810" sldId="676"/>
        </pc:sldMkLst>
      </pc:sldChg>
      <pc:sldChg chg="modSp del mod">
        <pc:chgData name="Michael Søgaard Jørgensen" userId="4b836ffd-2d1a-432d-9e21-6910bf4a0af6" providerId="ADAL" clId="{7CE21483-B6F1-4654-871C-94DCFBBE9E2C}" dt="2024-09-24T06:24:08.236" v="2241" actId="47"/>
        <pc:sldMkLst>
          <pc:docMk/>
          <pc:sldMk cId="3065274187" sldId="677"/>
        </pc:sldMkLst>
        <pc:spChg chg="mod">
          <ac:chgData name="Michael Søgaard Jørgensen" userId="4b836ffd-2d1a-432d-9e21-6910bf4a0af6" providerId="ADAL" clId="{7CE21483-B6F1-4654-871C-94DCFBBE9E2C}" dt="2024-09-23T15:28:49.426" v="434" actId="27636"/>
          <ac:spMkLst>
            <pc:docMk/>
            <pc:sldMk cId="3065274187" sldId="677"/>
            <ac:spMk id="5" creationId="{FDCC75A4-22BE-7A35-127C-503DACD2A6EB}"/>
          </ac:spMkLst>
        </pc:spChg>
      </pc:sldChg>
      <pc:sldChg chg="modSp mod modAnim">
        <pc:chgData name="Michael Søgaard Jørgensen" userId="4b836ffd-2d1a-432d-9e21-6910bf4a0af6" providerId="ADAL" clId="{7CE21483-B6F1-4654-871C-94DCFBBE9E2C}" dt="2024-09-24T05:38:46.227" v="1202" actId="20577"/>
        <pc:sldMkLst>
          <pc:docMk/>
          <pc:sldMk cId="2775821805" sldId="678"/>
        </pc:sldMkLst>
        <pc:spChg chg="mod">
          <ac:chgData name="Michael Søgaard Jørgensen" userId="4b836ffd-2d1a-432d-9e21-6910bf4a0af6" providerId="ADAL" clId="{7CE21483-B6F1-4654-871C-94DCFBBE9E2C}" dt="2024-09-24T05:37:14.643" v="1194" actId="20577"/>
          <ac:spMkLst>
            <pc:docMk/>
            <pc:sldMk cId="2775821805" sldId="678"/>
            <ac:spMk id="2" creationId="{5B0D80F4-EAE0-B69B-5251-B26DA267A996}"/>
          </ac:spMkLst>
        </pc:spChg>
        <pc:spChg chg="mod">
          <ac:chgData name="Michael Søgaard Jørgensen" userId="4b836ffd-2d1a-432d-9e21-6910bf4a0af6" providerId="ADAL" clId="{7CE21483-B6F1-4654-871C-94DCFBBE9E2C}" dt="2024-09-24T05:38:46.227" v="1202" actId="20577"/>
          <ac:spMkLst>
            <pc:docMk/>
            <pc:sldMk cId="2775821805" sldId="678"/>
            <ac:spMk id="3" creationId="{D74C27B8-B37A-DEC7-22CF-6243025D061A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6:02:01.932" v="448" actId="20577"/>
        <pc:sldMkLst>
          <pc:docMk/>
          <pc:sldMk cId="3545851379" sldId="682"/>
        </pc:sldMkLst>
        <pc:spChg chg="mod">
          <ac:chgData name="Michael Søgaard Jørgensen" userId="4b836ffd-2d1a-432d-9e21-6910bf4a0af6" providerId="ADAL" clId="{7CE21483-B6F1-4654-871C-94DCFBBE9E2C}" dt="2024-09-23T16:02:01.932" v="448" actId="20577"/>
          <ac:spMkLst>
            <pc:docMk/>
            <pc:sldMk cId="3545851379" sldId="682"/>
            <ac:spMk id="4" creationId="{54A8BE08-E5CC-A4A2-04EB-D14CBE81161C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4T06:27:12.619" v="2276" actId="20577"/>
        <pc:sldMkLst>
          <pc:docMk/>
          <pc:sldMk cId="339087124" sldId="683"/>
        </pc:sldMkLst>
        <pc:spChg chg="mod">
          <ac:chgData name="Michael Søgaard Jørgensen" userId="4b836ffd-2d1a-432d-9e21-6910bf4a0af6" providerId="ADAL" clId="{7CE21483-B6F1-4654-871C-94DCFBBE9E2C}" dt="2024-09-24T06:27:12.619" v="2276" actId="20577"/>
          <ac:spMkLst>
            <pc:docMk/>
            <pc:sldMk cId="339087124" sldId="683"/>
            <ac:spMk id="2" creationId="{C33D3A0F-6611-B670-505F-F86A7D2C2EB4}"/>
          </ac:spMkLst>
        </pc:spChg>
      </pc:sldChg>
      <pc:sldChg chg="modSp mod">
        <pc:chgData name="Michael Søgaard Jørgensen" userId="4b836ffd-2d1a-432d-9e21-6910bf4a0af6" providerId="ADAL" clId="{7CE21483-B6F1-4654-871C-94DCFBBE9E2C}" dt="2024-09-23T14:45:37.570" v="234" actId="20577"/>
        <pc:sldMkLst>
          <pc:docMk/>
          <pc:sldMk cId="3137660570" sldId="685"/>
        </pc:sldMkLst>
        <pc:spChg chg="mod">
          <ac:chgData name="Michael Søgaard Jørgensen" userId="4b836ffd-2d1a-432d-9e21-6910bf4a0af6" providerId="ADAL" clId="{7CE21483-B6F1-4654-871C-94DCFBBE9E2C}" dt="2024-09-23T14:45:37.570" v="234" actId="20577"/>
          <ac:spMkLst>
            <pc:docMk/>
            <pc:sldMk cId="3137660570" sldId="685"/>
            <ac:spMk id="3" creationId="{49C18425-03B6-596F-9E44-49BCFADFE02B}"/>
          </ac:spMkLst>
        </pc:spChg>
      </pc:sldChg>
      <pc:sldChg chg="del">
        <pc:chgData name="Michael Søgaard Jørgensen" userId="4b836ffd-2d1a-432d-9e21-6910bf4a0af6" providerId="ADAL" clId="{7CE21483-B6F1-4654-871C-94DCFBBE9E2C}" dt="2024-09-23T16:57:08.598" v="867" actId="47"/>
        <pc:sldMkLst>
          <pc:docMk/>
          <pc:sldMk cId="458182644" sldId="686"/>
        </pc:sldMkLst>
      </pc:sldChg>
      <pc:sldChg chg="addSp modSp add mod">
        <pc:chgData name="Michael Søgaard Jørgensen" userId="4b836ffd-2d1a-432d-9e21-6910bf4a0af6" providerId="ADAL" clId="{7CE21483-B6F1-4654-871C-94DCFBBE9E2C}" dt="2024-09-24T06:17:20.598" v="2232" actId="207"/>
        <pc:sldMkLst>
          <pc:docMk/>
          <pc:sldMk cId="3920598030" sldId="841"/>
        </pc:sldMkLst>
        <pc:spChg chg="mod">
          <ac:chgData name="Michael Søgaard Jørgensen" userId="4b836ffd-2d1a-432d-9e21-6910bf4a0af6" providerId="ADAL" clId="{7CE21483-B6F1-4654-871C-94DCFBBE9E2C}" dt="2024-09-23T16:08:35.716" v="560" actId="20577"/>
          <ac:spMkLst>
            <pc:docMk/>
            <pc:sldMk cId="3920598030" sldId="841"/>
            <ac:spMk id="2" creationId="{2476765F-639F-BB31-40C2-400FF67D4B85}"/>
          </ac:spMkLst>
        </pc:spChg>
        <pc:spChg chg="mod">
          <ac:chgData name="Michael Søgaard Jørgensen" userId="4b836ffd-2d1a-432d-9e21-6910bf4a0af6" providerId="ADAL" clId="{7CE21483-B6F1-4654-871C-94DCFBBE9E2C}" dt="2024-09-23T16:08:55.577" v="593" actId="1037"/>
          <ac:spMkLst>
            <pc:docMk/>
            <pc:sldMk cId="3920598030" sldId="841"/>
            <ac:spMk id="3" creationId="{1967914A-DAD3-27EB-3C6D-D9F1B870CA50}"/>
          </ac:spMkLst>
        </pc:spChg>
        <pc:spChg chg="mod">
          <ac:chgData name="Michael Søgaard Jørgensen" userId="4b836ffd-2d1a-432d-9e21-6910bf4a0af6" providerId="ADAL" clId="{7CE21483-B6F1-4654-871C-94DCFBBE9E2C}" dt="2024-09-24T06:16:53.262" v="2181" actId="113"/>
          <ac:spMkLst>
            <pc:docMk/>
            <pc:sldMk cId="3920598030" sldId="841"/>
            <ac:spMk id="4" creationId="{CEB7EF12-4AC9-A834-9A52-24F81215CE21}"/>
          </ac:spMkLst>
        </pc:spChg>
        <pc:spChg chg="mod">
          <ac:chgData name="Michael Søgaard Jørgensen" userId="4b836ffd-2d1a-432d-9e21-6910bf4a0af6" providerId="ADAL" clId="{7CE21483-B6F1-4654-871C-94DCFBBE9E2C}" dt="2024-09-23T16:09:29.255" v="604" actId="1038"/>
          <ac:spMkLst>
            <pc:docMk/>
            <pc:sldMk cId="3920598030" sldId="841"/>
            <ac:spMk id="5" creationId="{04AAAE78-833C-63DB-2E57-5693CC84B92A}"/>
          </ac:spMkLst>
        </pc:spChg>
        <pc:spChg chg="add mod">
          <ac:chgData name="Michael Søgaard Jørgensen" userId="4b836ffd-2d1a-432d-9e21-6910bf4a0af6" providerId="ADAL" clId="{7CE21483-B6F1-4654-871C-94DCFBBE9E2C}" dt="2024-09-24T06:17:20.598" v="2232" actId="207"/>
          <ac:spMkLst>
            <pc:docMk/>
            <pc:sldMk cId="3920598030" sldId="841"/>
            <ac:spMk id="7" creationId="{C0524057-091D-A7B4-148B-00978E2C46A3}"/>
          </ac:spMkLst>
        </pc:spChg>
        <pc:picChg chg="mod">
          <ac:chgData name="Michael Søgaard Jørgensen" userId="4b836ffd-2d1a-432d-9e21-6910bf4a0af6" providerId="ADAL" clId="{7CE21483-B6F1-4654-871C-94DCFBBE9E2C}" dt="2024-09-23T16:06:46.316" v="484" actId="1038"/>
          <ac:picMkLst>
            <pc:docMk/>
            <pc:sldMk cId="3920598030" sldId="841"/>
            <ac:picMk id="6" creationId="{B7FEF2E5-3DA8-9AFB-B09D-D79AC9724397}"/>
          </ac:picMkLst>
        </pc:picChg>
      </pc:sldChg>
      <pc:sldChg chg="addSp modSp add mod">
        <pc:chgData name="Michael Søgaard Jørgensen" userId="4b836ffd-2d1a-432d-9e21-6910bf4a0af6" providerId="ADAL" clId="{7CE21483-B6F1-4654-871C-94DCFBBE9E2C}" dt="2024-09-23T16:19:40.650" v="786" actId="108"/>
        <pc:sldMkLst>
          <pc:docMk/>
          <pc:sldMk cId="985835393" sldId="842"/>
        </pc:sldMkLst>
        <pc:spChg chg="add mod">
          <ac:chgData name="Michael Søgaard Jørgensen" userId="4b836ffd-2d1a-432d-9e21-6910bf4a0af6" providerId="ADAL" clId="{7CE21483-B6F1-4654-871C-94DCFBBE9E2C}" dt="2024-09-23T16:14:48.969" v="632" actId="692"/>
          <ac:spMkLst>
            <pc:docMk/>
            <pc:sldMk cId="985835393" sldId="842"/>
            <ac:spMk id="11" creationId="{87CB293F-6490-2323-0D93-3B493EDE22FA}"/>
          </ac:spMkLst>
        </pc:spChg>
        <pc:spChg chg="add mod">
          <ac:chgData name="Michael Søgaard Jørgensen" userId="4b836ffd-2d1a-432d-9e21-6910bf4a0af6" providerId="ADAL" clId="{7CE21483-B6F1-4654-871C-94DCFBBE9E2C}" dt="2024-09-23T16:17:40.124" v="784" actId="20577"/>
          <ac:spMkLst>
            <pc:docMk/>
            <pc:sldMk cId="985835393" sldId="842"/>
            <ac:spMk id="12" creationId="{33C222BA-494E-C4CC-7F5A-5ECC8EBBA554}"/>
          </ac:spMkLst>
        </pc:spChg>
        <pc:spChg chg="mod">
          <ac:chgData name="Michael Søgaard Jørgensen" userId="4b836ffd-2d1a-432d-9e21-6910bf4a0af6" providerId="ADAL" clId="{7CE21483-B6F1-4654-871C-94DCFBBE9E2C}" dt="2024-09-23T16:19:40.650" v="786" actId="108"/>
          <ac:spMkLst>
            <pc:docMk/>
            <pc:sldMk cId="985835393" sldId="842"/>
            <ac:spMk id="10243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41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51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53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55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58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69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70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71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78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80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81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92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93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94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95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96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399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0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1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2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3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4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5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8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09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10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11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14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15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16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17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19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20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21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22" creationId="{00000000-0000-0000-0000-000000000000}"/>
          </ac:spMkLst>
        </pc:spChg>
        <pc:spChg chg="mod">
          <ac:chgData name="Michael Søgaard Jørgensen" userId="4b836ffd-2d1a-432d-9e21-6910bf4a0af6" providerId="ADAL" clId="{7CE21483-B6F1-4654-871C-94DCFBBE9E2C}" dt="2024-09-23T16:14:29.106" v="631" actId="692"/>
          <ac:spMkLst>
            <pc:docMk/>
            <pc:sldMk cId="985835393" sldId="842"/>
            <ac:spMk id="14423" creationId="{00000000-0000-0000-0000-000000000000}"/>
          </ac:spMkLst>
        </pc:sp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43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44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45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46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47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48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49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50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52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54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56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57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59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0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1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2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3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4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5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6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68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72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73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74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75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76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77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79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82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83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84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85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86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87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88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90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398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406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413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424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425" creationId="{00000000-0000-0000-0000-000000000000}"/>
          </ac:picMkLst>
        </pc:picChg>
        <pc:picChg chg="mod">
          <ac:chgData name="Michael Søgaard Jørgensen" userId="4b836ffd-2d1a-432d-9e21-6910bf4a0af6" providerId="ADAL" clId="{7CE21483-B6F1-4654-871C-94DCFBBE9E2C}" dt="2024-09-23T16:14:29.106" v="631" actId="692"/>
          <ac:picMkLst>
            <pc:docMk/>
            <pc:sldMk cId="985835393" sldId="842"/>
            <ac:picMk id="14426" creationId="{00000000-0000-0000-0000-000000000000}"/>
          </ac:picMkLst>
        </pc:picChg>
        <pc:cxnChg chg="add mod">
          <ac:chgData name="Michael Søgaard Jørgensen" userId="4b836ffd-2d1a-432d-9e21-6910bf4a0af6" providerId="ADAL" clId="{7CE21483-B6F1-4654-871C-94DCFBBE9E2C}" dt="2024-09-23T16:16:37.064" v="756" actId="14100"/>
          <ac:cxnSpMkLst>
            <pc:docMk/>
            <pc:sldMk cId="985835393" sldId="842"/>
            <ac:cxnSpMk id="14" creationId="{7C178C76-D617-E908-D77D-40FDC3AD85D2}"/>
          </ac:cxnSpMkLst>
        </pc:cxnChg>
      </pc:sldChg>
      <pc:sldChg chg="modSp new mod modAnim">
        <pc:chgData name="Michael Søgaard Jørgensen" userId="4b836ffd-2d1a-432d-9e21-6910bf4a0af6" providerId="ADAL" clId="{7CE21483-B6F1-4654-871C-94DCFBBE9E2C}" dt="2024-09-24T05:09:54.961" v="1065" actId="14100"/>
        <pc:sldMkLst>
          <pc:docMk/>
          <pc:sldMk cId="3667214209" sldId="843"/>
        </pc:sldMkLst>
        <pc:spChg chg="mod">
          <ac:chgData name="Michael Søgaard Jørgensen" userId="4b836ffd-2d1a-432d-9e21-6910bf4a0af6" providerId="ADAL" clId="{7CE21483-B6F1-4654-871C-94DCFBBE9E2C}" dt="2024-09-24T05:08:12.002" v="1038" actId="255"/>
          <ac:spMkLst>
            <pc:docMk/>
            <pc:sldMk cId="3667214209" sldId="843"/>
            <ac:spMk id="2" creationId="{CAFC0C15-693B-EC97-A2A4-B5BE4F95A35D}"/>
          </ac:spMkLst>
        </pc:spChg>
        <pc:spChg chg="mod">
          <ac:chgData name="Michael Søgaard Jørgensen" userId="4b836ffd-2d1a-432d-9e21-6910bf4a0af6" providerId="ADAL" clId="{7CE21483-B6F1-4654-871C-94DCFBBE9E2C}" dt="2024-09-24T05:09:54.961" v="1065" actId="14100"/>
          <ac:spMkLst>
            <pc:docMk/>
            <pc:sldMk cId="3667214209" sldId="843"/>
            <ac:spMk id="3" creationId="{413A77EE-76CC-E34E-56F5-1EC64DA4F759}"/>
          </ac:spMkLst>
        </pc:spChg>
      </pc:sldChg>
      <pc:sldMasterChg chg="delSldLayout">
        <pc:chgData name="Michael Søgaard Jørgensen" userId="4b836ffd-2d1a-432d-9e21-6910bf4a0af6" providerId="ADAL" clId="{7CE21483-B6F1-4654-871C-94DCFBBE9E2C}" dt="2024-09-24T06:12:56.716" v="2167" actId="47"/>
        <pc:sldMasterMkLst>
          <pc:docMk/>
          <pc:sldMasterMk cId="209780889" sldId="2147483660"/>
        </pc:sldMasterMkLst>
        <pc:sldLayoutChg chg="del">
          <pc:chgData name="Michael Søgaard Jørgensen" userId="4b836ffd-2d1a-432d-9e21-6910bf4a0af6" providerId="ADAL" clId="{7CE21483-B6F1-4654-871C-94DCFBBE9E2C}" dt="2024-09-24T06:12:56.716" v="2167" actId="47"/>
          <pc:sldLayoutMkLst>
            <pc:docMk/>
            <pc:sldMasterMk cId="209780889" sldId="2147483660"/>
            <pc:sldLayoutMk cId="3236496128" sldId="2147483671"/>
          </pc:sldLayoutMkLst>
        </pc:sldLayoutChg>
      </pc:sldMasterChg>
      <pc:sldMasterChg chg="delSldLayout">
        <pc:chgData name="Michael Søgaard Jørgensen" userId="4b836ffd-2d1a-432d-9e21-6910bf4a0af6" providerId="ADAL" clId="{7CE21483-B6F1-4654-871C-94DCFBBE9E2C}" dt="2024-09-23T16:09:40.853" v="605" actId="47"/>
        <pc:sldMasterMkLst>
          <pc:docMk/>
          <pc:sldMasterMk cId="2188294072" sldId="2147483699"/>
        </pc:sldMasterMkLst>
        <pc:sldLayoutChg chg="del">
          <pc:chgData name="Michael Søgaard Jørgensen" userId="4b836ffd-2d1a-432d-9e21-6910bf4a0af6" providerId="ADAL" clId="{7CE21483-B6F1-4654-871C-94DCFBBE9E2C}" dt="2024-09-23T16:09:40.853" v="605" actId="47"/>
          <pc:sldLayoutMkLst>
            <pc:docMk/>
            <pc:sldMasterMk cId="2188294072" sldId="2147483699"/>
            <pc:sldLayoutMk cId="270662266" sldId="21474837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1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9e239683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39e2396833_0_29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9e239683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9e2396833_0_8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9e239683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9e2396833_0_14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9e23968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9e2396833_0_53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438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39e239683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39e2396833_0_44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0782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9e239683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9e2396833_0_58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719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9e239683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39e2396833_0_49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739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9436F85-577F-4A92-A47F-D540A2BCC821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3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268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9386abc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9386abc28_0_0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372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7989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907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092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60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Kombination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kostundersøgelser</a:t>
            </a:r>
            <a:r>
              <a:rPr lang="en-GB" baseline="0" dirty="0"/>
              <a:t> og </a:t>
            </a:r>
            <a:r>
              <a:rPr lang="en-GB" baseline="0" dirty="0" err="1"/>
              <a:t>klimadata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15C4F-18F7-4114-AAB1-FC7EFA05AA1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9e239683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39e2396833_0_49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26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14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179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84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565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13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166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60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997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56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8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DD1C-6935-40BD-8FAB-14B776009894}" type="datetime1">
              <a:rPr lang="da-D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23-09-2024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B2B72-7BAB-47EF-AB19-5E5804D6AE9C}" type="slidenum">
              <a:rPr lang="da-D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93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DF62-C7DB-444F-A6A5-D9FDB33F0D5A}" type="datetimeFigureOut">
              <a:rPr lang="da-DK" smtClean="0"/>
              <a:t>23-09-2024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895C-8D7D-4B4A-A99B-C0224C24E0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871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469030-7B7E-474D-9E2A-A963B19AB8FF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B838-71BA-4D4C-A5C9-3FB6F5FB40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52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E54217-A6C3-4A15-9A21-02DC5F41A6CD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FA42A9-E383-4DB6-BADD-10F982B85D8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43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63C2FC-E0E2-413C-A414-4AB1EAC6DEBB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A6DD15-ABE0-460C-BA8E-192C4262A4C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52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57300"/>
            <a:ext cx="37719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57300"/>
            <a:ext cx="37719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905863-FB6F-4595-9ADD-EEA6175C4229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49F89A-5A51-4501-A13A-FF06730770D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5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A4CF1D-3983-4BB0-95F6-B5F7EE6200B8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3DC339-04FD-47E4-B2CB-DDE37E78C1C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38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69F539-6937-447E-8B06-A980ED334652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01ACFD-1020-48B1-B96B-FF4C4A9E3F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20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24F77E-14BA-4D20-89C4-F25E4157B04A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BF97F9-AE9D-43F5-934D-870208026D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5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23777B-FBBA-40F4-A3D2-E962305F7A98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CDF6C8-3591-41B4-B2DA-7518563E27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9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074F72-A004-49F0-BB78-F208A86C7E4E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7A8CA7-EC3A-4165-9CA5-7C5C2B6250B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95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EB58EC-15C6-470B-A06C-7C2684BB6E73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C0D026-0073-4096-B8C7-213833073F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35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14300"/>
            <a:ext cx="1924050" cy="468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14300"/>
            <a:ext cx="561975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2C274E-62E3-48B7-9A9B-75E3D0ED8CF4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D7D1AA-2CAE-4480-B6E7-E546303C7D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E54217-A6C3-4A15-9A21-02DC5F41A6CD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FA42A9-E383-4DB6-BADD-10F982B85D8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æ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563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31183" y="2007371"/>
            <a:ext cx="5505847" cy="777239"/>
          </a:xfrm>
          <a:prstGeom prst="rect">
            <a:avLst/>
          </a:prstGeom>
          <a:solidFill>
            <a:schemeClr val="bg1"/>
          </a:solidFill>
        </p:spPr>
        <p:txBody>
          <a:bodyPr tIns="108000"/>
          <a:lstStyle>
            <a:lvl1pPr algn="ctr">
              <a:defRPr sz="1575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AALBORG UNIVERSITY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1831183" y="2870597"/>
            <a:ext cx="5505847" cy="309563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13" spc="169" baseline="0"/>
            </a:lvl1pPr>
          </a:lstStyle>
          <a:p>
            <a:pPr lvl="0"/>
            <a:r>
              <a:rPr lang="da-DK" dirty="0"/>
              <a:t>INSERT NAME</a:t>
            </a: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18" y="4326255"/>
            <a:ext cx="512879" cy="6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97" r:id="rId8"/>
    <p:sldLayoutId id="214748369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80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/>
              <a:t>Click to edit Master title style</a:t>
            </a:r>
            <a:endParaRPr lang="da-DK" altLang="da-DK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/>
              <a:t>Click to edit Master text styles</a:t>
            </a:r>
          </a:p>
          <a:p>
            <a:pPr lvl="1"/>
            <a:r>
              <a:rPr lang="en-US" altLang="da-DK"/>
              <a:t>Second level</a:t>
            </a:r>
          </a:p>
          <a:p>
            <a:pPr lvl="2"/>
            <a:r>
              <a:rPr lang="en-US" altLang="da-DK"/>
              <a:t>Third level</a:t>
            </a:r>
          </a:p>
          <a:p>
            <a:pPr lvl="3"/>
            <a:r>
              <a:rPr lang="en-US" altLang="da-DK"/>
              <a:t>Fourth level</a:t>
            </a:r>
          </a:p>
          <a:p>
            <a:pPr lvl="4"/>
            <a:r>
              <a:rPr lang="en-US" altLang="da-DK"/>
              <a:t>Fifth level</a:t>
            </a:r>
            <a:endParaRPr lang="da-DK" alt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123B07-C098-446A-A5E3-0B0414500F7B}" type="datetime1">
              <a:rPr lang="da-D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23-09-2024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7835B0-9342-43FB-9D54-95234ADD4486}" type="slidenum">
              <a:rPr lang="da-D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9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4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4300"/>
            <a:ext cx="7696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for at redigere titeltypografi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57300"/>
            <a:ext cx="7696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for at redigere teksttypografier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50"/>
            </a:lvl1pPr>
          </a:lstStyle>
          <a:p>
            <a:pPr>
              <a:defRPr/>
            </a:pPr>
            <a:fld id="{8E649D79-D974-4892-AC86-48FE4C363742}" type="datetime1">
              <a:rPr lang="da-DK"/>
              <a:pPr>
                <a:defRPr/>
              </a:pPr>
              <a:t>23-09-2024</a:t>
            </a:fld>
            <a:endParaRPr lang="da-DK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>
                <a:cs typeface="Arial" charset="0"/>
              </a:defRPr>
            </a:lvl1pPr>
          </a:lstStyle>
          <a:p>
            <a:pPr>
              <a:defRPr/>
            </a:pPr>
            <a:fld id="{DE34C4D9-AA8B-4889-8CF6-13FA68CE78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47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47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47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47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47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400">
          <a:solidFill>
            <a:schemeClr val="bg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100">
          <a:solidFill>
            <a:schemeClr val="bg2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1800">
          <a:solidFill>
            <a:schemeClr val="bg2"/>
          </a:solidFill>
          <a:latin typeface="+mn-lt"/>
        </a:defRPr>
      </a:lvl3pPr>
      <a:lvl4pPr marL="1171575" indent="-1714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1500">
          <a:solidFill>
            <a:schemeClr val="bg2"/>
          </a:solidFill>
          <a:latin typeface="+mn-lt"/>
        </a:defRPr>
      </a:lvl4pPr>
      <a:lvl5pPr marL="1485900" indent="-1714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1500">
          <a:solidFill>
            <a:schemeClr val="bg2"/>
          </a:solidFill>
          <a:latin typeface="+mn-lt"/>
        </a:defRPr>
      </a:lvl5pPr>
      <a:lvl6pPr marL="1828800" indent="-1714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1500">
          <a:solidFill>
            <a:schemeClr val="bg2"/>
          </a:solidFill>
          <a:latin typeface="+mn-lt"/>
        </a:defRPr>
      </a:lvl6pPr>
      <a:lvl7pPr marL="2171700" indent="-1714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1500">
          <a:solidFill>
            <a:schemeClr val="bg2"/>
          </a:solidFill>
          <a:latin typeface="+mn-lt"/>
        </a:defRPr>
      </a:lvl7pPr>
      <a:lvl8pPr marL="2514600" indent="-1714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1500">
          <a:solidFill>
            <a:schemeClr val="bg2"/>
          </a:solidFill>
          <a:latin typeface="+mn-lt"/>
        </a:defRPr>
      </a:lvl8pPr>
      <a:lvl9pPr marL="2857500" indent="-1714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15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9" Type="http://schemas.openxmlformats.org/officeDocument/2006/relationships/image" Target="../media/image45.jpeg"/><Relationship Id="rId21" Type="http://schemas.openxmlformats.org/officeDocument/2006/relationships/image" Target="../media/image27.jpeg"/><Relationship Id="rId34" Type="http://schemas.openxmlformats.org/officeDocument/2006/relationships/image" Target="../media/image40.jpeg"/><Relationship Id="rId7" Type="http://schemas.openxmlformats.org/officeDocument/2006/relationships/image" Target="../media/image13.wmf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33" Type="http://schemas.openxmlformats.org/officeDocument/2006/relationships/image" Target="../media/image39.jpeg"/><Relationship Id="rId38" Type="http://schemas.openxmlformats.org/officeDocument/2006/relationships/image" Target="../media/image44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32" Type="http://schemas.openxmlformats.org/officeDocument/2006/relationships/image" Target="../media/image38.png"/><Relationship Id="rId37" Type="http://schemas.openxmlformats.org/officeDocument/2006/relationships/image" Target="../media/image43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36" Type="http://schemas.openxmlformats.org/officeDocument/2006/relationships/image" Target="../media/image42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31" Type="http://schemas.openxmlformats.org/officeDocument/2006/relationships/image" Target="../media/image37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Relationship Id="rId35" Type="http://schemas.openxmlformats.org/officeDocument/2006/relationships/image" Target="../media/image41.jpeg"/><Relationship Id="rId8" Type="http://schemas.openxmlformats.org/officeDocument/2006/relationships/image" Target="../media/image14.jpeg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9" Type="http://schemas.openxmlformats.org/officeDocument/2006/relationships/image" Target="../media/image45.jpeg"/><Relationship Id="rId21" Type="http://schemas.openxmlformats.org/officeDocument/2006/relationships/image" Target="../media/image27.jpeg"/><Relationship Id="rId34" Type="http://schemas.openxmlformats.org/officeDocument/2006/relationships/image" Target="../media/image40.jpeg"/><Relationship Id="rId7" Type="http://schemas.openxmlformats.org/officeDocument/2006/relationships/image" Target="../media/image13.wmf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33" Type="http://schemas.openxmlformats.org/officeDocument/2006/relationships/image" Target="../media/image39.jpeg"/><Relationship Id="rId38" Type="http://schemas.openxmlformats.org/officeDocument/2006/relationships/image" Target="../media/image44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32" Type="http://schemas.openxmlformats.org/officeDocument/2006/relationships/image" Target="../media/image38.png"/><Relationship Id="rId37" Type="http://schemas.openxmlformats.org/officeDocument/2006/relationships/image" Target="../media/image43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36" Type="http://schemas.openxmlformats.org/officeDocument/2006/relationships/image" Target="../media/image42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31" Type="http://schemas.openxmlformats.org/officeDocument/2006/relationships/image" Target="../media/image37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Relationship Id="rId35" Type="http://schemas.openxmlformats.org/officeDocument/2006/relationships/image" Target="../media/image41.jpeg"/><Relationship Id="rId8" Type="http://schemas.openxmlformats.org/officeDocument/2006/relationships/image" Target="../media/image14.jpeg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9" b="1684"/>
          <a:stretch/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06501" y="1176714"/>
            <a:ext cx="7076995" cy="934958"/>
          </a:xfrm>
        </p:spPr>
        <p:txBody>
          <a:bodyPr>
            <a:normAutofit fontScale="90000"/>
          </a:bodyPr>
          <a:lstStyle/>
          <a:p>
            <a:r>
              <a:rPr lang="en-US" sz="2800" b="1" i="0" dirty="0">
                <a:solidFill>
                  <a:srgbClr val="010110"/>
                </a:solidFill>
                <a:effectLst/>
                <a:highlight>
                  <a:srgbClr val="F7F9FE"/>
                </a:highlight>
                <a:latin typeface="Inter"/>
              </a:rPr>
              <a:t>Experiences with transition towards </a:t>
            </a:r>
            <a:br>
              <a:rPr lang="en-US" sz="2800" b="1" i="0" dirty="0">
                <a:solidFill>
                  <a:srgbClr val="010110"/>
                </a:solidFill>
                <a:effectLst/>
                <a:highlight>
                  <a:srgbClr val="F7F9FE"/>
                </a:highlight>
                <a:latin typeface="Inter"/>
              </a:rPr>
            </a:br>
            <a:r>
              <a:rPr lang="en-US" sz="2800" b="1" i="0" dirty="0">
                <a:solidFill>
                  <a:srgbClr val="010110"/>
                </a:solidFill>
                <a:effectLst/>
                <a:highlight>
                  <a:srgbClr val="F7F9FE"/>
                </a:highlight>
                <a:latin typeface="Inter"/>
              </a:rPr>
              <a:t>production and consumption of plant-based food</a:t>
            </a:r>
            <a:endParaRPr lang="da-DK" sz="2400" b="0" dirty="0">
              <a:latin typeface="+mn-lt"/>
            </a:endParaRP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/>
          </p:nvPr>
        </p:nvSpPr>
        <p:spPr>
          <a:xfrm>
            <a:off x="1831183" y="2712715"/>
            <a:ext cx="5505847" cy="1254071"/>
          </a:xfrm>
        </p:spPr>
        <p:txBody>
          <a:bodyPr/>
          <a:lstStyle/>
          <a:p>
            <a:r>
              <a:rPr lang="da-DK" sz="1200" dirty="0">
                <a:latin typeface="+mn-lt"/>
              </a:rPr>
              <a:t>Michael Søgaard Jørgensen</a:t>
            </a:r>
          </a:p>
          <a:p>
            <a:r>
              <a:rPr lang="da-DK" sz="1200" dirty="0">
                <a:latin typeface="+mn-lt"/>
              </a:rPr>
              <a:t>Department of </a:t>
            </a:r>
            <a:r>
              <a:rPr lang="da-DK" sz="1200" dirty="0" err="1">
                <a:latin typeface="+mn-lt"/>
              </a:rPr>
              <a:t>Sustainability</a:t>
            </a:r>
            <a:r>
              <a:rPr lang="da-DK" sz="1200" dirty="0">
                <a:latin typeface="+mn-lt"/>
              </a:rPr>
              <a:t> and Planning</a:t>
            </a:r>
          </a:p>
          <a:p>
            <a:r>
              <a:rPr lang="da-DK" sz="1200" dirty="0">
                <a:latin typeface="+mn-lt"/>
              </a:rPr>
              <a:t>Aalborg University, Copenhagen</a:t>
            </a:r>
          </a:p>
          <a:p>
            <a:r>
              <a:rPr lang="da-DK" sz="1200" dirty="0">
                <a:latin typeface="+mn-lt"/>
              </a:rPr>
              <a:t>Nordic Food </a:t>
            </a:r>
            <a:r>
              <a:rPr lang="da-DK" sz="1200" dirty="0" err="1">
                <a:latin typeface="+mn-lt"/>
              </a:rPr>
              <a:t>Culture</a:t>
            </a:r>
            <a:r>
              <a:rPr lang="da-DK" sz="1200" dirty="0">
                <a:latin typeface="+mn-lt"/>
              </a:rPr>
              <a:t> - </a:t>
            </a:r>
            <a:r>
              <a:rPr lang="da-DK" sz="1200" dirty="0" err="1">
                <a:latin typeface="+mn-lt"/>
              </a:rPr>
              <a:t>Youth</a:t>
            </a:r>
            <a:r>
              <a:rPr lang="da-DK" sz="1200" dirty="0">
                <a:latin typeface="+mn-lt"/>
              </a:rPr>
              <a:t> </a:t>
            </a:r>
            <a:r>
              <a:rPr lang="da-DK" sz="1200" dirty="0" err="1">
                <a:latin typeface="+mn-lt"/>
              </a:rPr>
              <a:t>conference</a:t>
            </a:r>
            <a:endParaRPr lang="da-DK" sz="1200" dirty="0">
              <a:latin typeface="+mn-lt"/>
            </a:endParaRPr>
          </a:p>
          <a:p>
            <a:r>
              <a:rPr lang="da-DK" sz="1200" dirty="0">
                <a:latin typeface="+mn-lt"/>
              </a:rPr>
              <a:t>Ribe, 24 September 2024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13" y="4269177"/>
            <a:ext cx="384659" cy="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72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CF37-15C5-3DAD-C6EC-CE613C61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7200" dirty="0" err="1">
                <a:solidFill>
                  <a:schemeClr val="tx1"/>
                </a:solidFill>
              </a:rPr>
              <a:t>Why</a:t>
            </a:r>
            <a:r>
              <a:rPr lang="da-DK" sz="7200" dirty="0">
                <a:solidFill>
                  <a:schemeClr val="tx1"/>
                </a:solidFill>
              </a:rPr>
              <a:t> and </a:t>
            </a:r>
            <a:r>
              <a:rPr lang="da-DK" sz="7200" dirty="0" err="1">
                <a:solidFill>
                  <a:schemeClr val="tx1"/>
                </a:solidFill>
              </a:rPr>
              <a:t>how</a:t>
            </a:r>
            <a:r>
              <a:rPr lang="da-DK" sz="7200" dirty="0">
                <a:solidFill>
                  <a:schemeClr val="tx1"/>
                </a:solidFill>
              </a:rPr>
              <a:t> plant-</a:t>
            </a:r>
            <a:r>
              <a:rPr lang="da-DK" sz="7200" dirty="0" err="1">
                <a:solidFill>
                  <a:schemeClr val="tx1"/>
                </a:solidFill>
              </a:rPr>
              <a:t>based</a:t>
            </a:r>
            <a:r>
              <a:rPr lang="da-DK" sz="7200" dirty="0">
                <a:solidFill>
                  <a:schemeClr val="tx1"/>
                </a:solidFill>
              </a:rPr>
              <a:t> food in Denmark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FCF40-CFE3-139B-90CD-53AC127FD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440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4400" dirty="0"/>
              <a:t>“Action plan for plant-based food” (Denmark, 2023)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22" y="1226344"/>
            <a:ext cx="5148587" cy="3506391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The Minister for Food, </a:t>
            </a:r>
            <a:r>
              <a:rPr lang="da-DK" b="1" dirty="0" err="1"/>
              <a:t>Agriculture</a:t>
            </a:r>
            <a:r>
              <a:rPr lang="da-DK" b="1" dirty="0"/>
              <a:t> and </a:t>
            </a:r>
            <a:r>
              <a:rPr lang="da-DK" b="1" dirty="0" err="1"/>
              <a:t>Fisheries</a:t>
            </a:r>
            <a:r>
              <a:rPr lang="da-DK" b="1" dirty="0"/>
              <a:t> Jacob Jensen in the </a:t>
            </a:r>
            <a:r>
              <a:rPr lang="da-DK" b="1" dirty="0" err="1"/>
              <a:t>preface</a:t>
            </a:r>
            <a:r>
              <a:rPr lang="da-DK" b="1" dirty="0"/>
              <a:t>: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en-US" dirty="0"/>
              <a:t>"Plant-based foods are the future. There is no doubt that if we want to reduce the climate footprint from agriculture, we must all – in line with the </a:t>
            </a:r>
            <a:r>
              <a:rPr lang="en-US" b="1" dirty="0"/>
              <a:t>Official Dietary Guidelines </a:t>
            </a:r>
            <a:r>
              <a:rPr lang="en-US" dirty="0"/>
              <a:t>– eat more plants.”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(Direct translation from Danish)</a:t>
            </a:r>
            <a:endParaRPr lang="da-DK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967" y="1114425"/>
            <a:ext cx="2732961" cy="39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69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4C659A-ABB9-4149-B362-A260087570E4}" type="slidenum">
              <a:rPr lang="da-DK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12</a:t>
            </a:fld>
            <a:endParaRPr lang="da-DK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80225" y="250031"/>
            <a:ext cx="7690170" cy="857250"/>
          </a:xfrm>
        </p:spPr>
        <p:txBody>
          <a:bodyPr/>
          <a:lstStyle/>
          <a:p>
            <a:r>
              <a:rPr lang="da-DK" altLang="da-DK" sz="3600" dirty="0" err="1">
                <a:solidFill>
                  <a:schemeClr val="dk1"/>
                </a:solidFill>
                <a:latin typeface="Economica"/>
                <a:sym typeface="Economica"/>
              </a:rPr>
              <a:t>Why</a:t>
            </a:r>
            <a:r>
              <a:rPr lang="da-DK" altLang="da-DK" sz="3600" dirty="0">
                <a:solidFill>
                  <a:schemeClr val="dk1"/>
                </a:solidFill>
                <a:latin typeface="Economica"/>
                <a:sym typeface="Economica"/>
              </a:rPr>
              <a:t> food as part of </a:t>
            </a:r>
            <a:r>
              <a:rPr lang="da-DK" altLang="da-DK" sz="3600" dirty="0" err="1">
                <a:solidFill>
                  <a:schemeClr val="dk1"/>
                </a:solidFill>
                <a:latin typeface="Economica"/>
                <a:sym typeface="Economica"/>
              </a:rPr>
              <a:t>climate</a:t>
            </a:r>
            <a:r>
              <a:rPr lang="da-DK" altLang="da-DK" sz="3600" dirty="0">
                <a:solidFill>
                  <a:schemeClr val="dk1"/>
                </a:solidFill>
                <a:latin typeface="Economica"/>
                <a:sym typeface="Economica"/>
              </a:rPr>
              <a:t> strategies? </a:t>
            </a:r>
            <a:br>
              <a:rPr lang="da-DK" altLang="da-DK" sz="3600" dirty="0">
                <a:solidFill>
                  <a:schemeClr val="dk1"/>
                </a:solidFill>
                <a:latin typeface="Economica"/>
                <a:sym typeface="Economica"/>
              </a:rPr>
            </a:br>
            <a:r>
              <a:rPr lang="da-DK" altLang="da-DK" sz="3600" dirty="0">
                <a:solidFill>
                  <a:schemeClr val="dk1"/>
                </a:solidFill>
                <a:latin typeface="Economica"/>
                <a:sym typeface="Economica"/>
              </a:rPr>
              <a:t>(IDA, 2008; </a:t>
            </a:r>
            <a:r>
              <a:rPr lang="da-DK" altLang="da-DK" sz="3600" dirty="0" err="1">
                <a:solidFill>
                  <a:schemeClr val="dk1"/>
                </a:solidFill>
                <a:latin typeface="Economica"/>
                <a:sym typeface="Economica"/>
              </a:rPr>
              <a:t>Concito</a:t>
            </a:r>
            <a:r>
              <a:rPr lang="da-DK" altLang="da-DK" sz="3600" dirty="0">
                <a:solidFill>
                  <a:schemeClr val="dk1"/>
                </a:solidFill>
                <a:latin typeface="Economica"/>
                <a:sym typeface="Economica"/>
              </a:rPr>
              <a:t>, 2023)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4115" y="1404415"/>
            <a:ext cx="6574239" cy="35996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a-DK" altLang="da-DK" sz="2025" b="1" dirty="0"/>
              <a:t>Food </a:t>
            </a:r>
            <a:r>
              <a:rPr lang="da-DK" altLang="da-DK" sz="2025" b="1" dirty="0" err="1"/>
              <a:t>one</a:t>
            </a:r>
            <a:r>
              <a:rPr lang="da-DK" altLang="da-DK" sz="2025" b="1" dirty="0"/>
              <a:t> of the major </a:t>
            </a:r>
            <a:r>
              <a:rPr lang="da-DK" altLang="da-DK" sz="2025" b="1" dirty="0" err="1"/>
              <a:t>contributors</a:t>
            </a:r>
            <a:r>
              <a:rPr lang="da-DK" altLang="da-DK" sz="2025" b="1" dirty="0"/>
              <a:t> to Danish GHG emissions</a:t>
            </a:r>
            <a:r>
              <a:rPr lang="da-DK" altLang="da-DK" sz="2025" dirty="0"/>
              <a:t>: </a:t>
            </a:r>
          </a:p>
          <a:p>
            <a:pPr lvl="1">
              <a:lnSpc>
                <a:spcPct val="80000"/>
              </a:lnSpc>
            </a:pPr>
            <a:r>
              <a:rPr lang="da-DK" altLang="da-DK" sz="1800" dirty="0" err="1"/>
              <a:t>Around</a:t>
            </a:r>
            <a:r>
              <a:rPr lang="da-DK" altLang="da-DK" sz="1800" dirty="0"/>
              <a:t> 25% of the national GHG emissions</a:t>
            </a:r>
          </a:p>
          <a:p>
            <a:pPr lvl="1">
              <a:lnSpc>
                <a:spcPct val="80000"/>
              </a:lnSpc>
            </a:pPr>
            <a:r>
              <a:rPr lang="da-DK" altLang="da-DK" sz="1800" dirty="0" err="1"/>
              <a:t>Around</a:t>
            </a:r>
            <a:r>
              <a:rPr lang="da-DK" altLang="da-DK" sz="1800" dirty="0"/>
              <a:t> 20% of the </a:t>
            </a:r>
            <a:r>
              <a:rPr lang="da-DK" altLang="da-DK" sz="1800" dirty="0" err="1"/>
              <a:t>consumption-based</a:t>
            </a:r>
            <a:r>
              <a:rPr lang="da-DK" altLang="da-DK" sz="1800" dirty="0"/>
              <a:t> GHG emissions</a:t>
            </a:r>
          </a:p>
          <a:p>
            <a:pPr>
              <a:lnSpc>
                <a:spcPct val="80000"/>
              </a:lnSpc>
            </a:pPr>
            <a:r>
              <a:rPr lang="da-DK" altLang="da-DK" sz="2100" b="1" dirty="0"/>
              <a:t>Energy</a:t>
            </a:r>
            <a:r>
              <a:rPr lang="da-DK" altLang="da-DK" sz="2100" dirty="0"/>
              <a:t> and </a:t>
            </a:r>
            <a:r>
              <a:rPr lang="da-DK" altLang="da-DK" sz="2100" b="1" dirty="0"/>
              <a:t>non-</a:t>
            </a:r>
            <a:r>
              <a:rPr lang="da-DK" altLang="da-DK" sz="2100" b="1" dirty="0" err="1"/>
              <a:t>energy</a:t>
            </a:r>
            <a:r>
              <a:rPr lang="da-DK" altLang="da-DK" sz="2100" dirty="0"/>
              <a:t> </a:t>
            </a:r>
            <a:r>
              <a:rPr lang="da-DK" altLang="da-DK" sz="2100" dirty="0" err="1"/>
              <a:t>related</a:t>
            </a:r>
            <a:r>
              <a:rPr lang="da-DK" altLang="da-DK" sz="2100" dirty="0"/>
              <a:t> emissions: </a:t>
            </a:r>
          </a:p>
          <a:p>
            <a:pPr lvl="1">
              <a:lnSpc>
                <a:spcPct val="80000"/>
              </a:lnSpc>
            </a:pPr>
            <a:r>
              <a:rPr lang="da-DK" altLang="da-DK" sz="1800" dirty="0"/>
              <a:t>Big differences in emissions </a:t>
            </a:r>
            <a:r>
              <a:rPr lang="da-DK" altLang="da-DK" sz="1800" dirty="0" err="1"/>
              <a:t>between</a:t>
            </a:r>
            <a:r>
              <a:rPr lang="da-DK" altLang="da-DK" sz="1800" dirty="0"/>
              <a:t> </a:t>
            </a:r>
            <a:r>
              <a:rPr lang="da-DK" altLang="da-DK" sz="1800" dirty="0" err="1"/>
              <a:t>different</a:t>
            </a:r>
            <a:r>
              <a:rPr lang="da-DK" altLang="da-DK" sz="1800" dirty="0"/>
              <a:t> types of </a:t>
            </a:r>
            <a:r>
              <a:rPr lang="da-DK" altLang="da-DK" sz="1800" dirty="0" err="1"/>
              <a:t>food</a:t>
            </a:r>
            <a:r>
              <a:rPr lang="da-DK" altLang="da-DK" sz="1800" dirty="0"/>
              <a:t> – </a:t>
            </a:r>
            <a:r>
              <a:rPr lang="da-DK" altLang="da-DK" sz="1800" dirty="0" err="1"/>
              <a:t>high</a:t>
            </a:r>
            <a:r>
              <a:rPr lang="da-DK" altLang="da-DK" sz="1800" dirty="0"/>
              <a:t> emissions from </a:t>
            </a:r>
            <a:r>
              <a:rPr lang="da-DK" altLang="da-DK" sz="1800" dirty="0" err="1"/>
              <a:t>animal-based</a:t>
            </a:r>
            <a:r>
              <a:rPr lang="da-DK" altLang="da-DK" sz="1800" dirty="0"/>
              <a:t> products (</a:t>
            </a:r>
            <a:r>
              <a:rPr lang="da-DK" altLang="da-DK" sz="1800" dirty="0" err="1"/>
              <a:t>dairy</a:t>
            </a:r>
            <a:r>
              <a:rPr lang="da-DK" altLang="da-DK" sz="1800" dirty="0"/>
              <a:t> and </a:t>
            </a:r>
            <a:r>
              <a:rPr lang="da-DK" altLang="da-DK" sz="1800" dirty="0" err="1"/>
              <a:t>meat</a:t>
            </a:r>
            <a:r>
              <a:rPr lang="da-DK" altLang="da-DK" sz="1800" dirty="0"/>
              <a:t>)</a:t>
            </a:r>
          </a:p>
          <a:p>
            <a:pPr lvl="1">
              <a:lnSpc>
                <a:spcPct val="80000"/>
              </a:lnSpc>
            </a:pPr>
            <a:r>
              <a:rPr lang="da-DK" altLang="da-DK" sz="1800" dirty="0" err="1"/>
              <a:t>Increased</a:t>
            </a:r>
            <a:r>
              <a:rPr lang="da-DK" altLang="da-DK" sz="1800" dirty="0"/>
              <a:t> global </a:t>
            </a:r>
            <a:r>
              <a:rPr lang="da-DK" altLang="da-DK" sz="1800" dirty="0" err="1"/>
              <a:t>animal</a:t>
            </a:r>
            <a:r>
              <a:rPr lang="da-DK" altLang="da-DK" sz="1800" dirty="0"/>
              <a:t> food </a:t>
            </a:r>
            <a:r>
              <a:rPr lang="da-DK" altLang="da-DK" sz="1800" dirty="0" err="1"/>
              <a:t>consumption</a:t>
            </a:r>
            <a:r>
              <a:rPr lang="da-DK" altLang="da-DK" sz="1800" dirty="0"/>
              <a:t> </a:t>
            </a:r>
            <a:r>
              <a:rPr lang="da-DK" altLang="da-DK" sz="1800" dirty="0" err="1"/>
              <a:t>because</a:t>
            </a:r>
            <a:r>
              <a:rPr lang="da-DK" altLang="da-DK" sz="1800" dirty="0"/>
              <a:t> of </a:t>
            </a:r>
            <a:r>
              <a:rPr lang="da-DK" altLang="da-DK" sz="1800" dirty="0" err="1"/>
              <a:t>increased</a:t>
            </a:r>
            <a:r>
              <a:rPr lang="da-DK" altLang="da-DK" sz="1800" dirty="0"/>
              <a:t> global (average) </a:t>
            </a:r>
            <a:r>
              <a:rPr lang="da-DK" altLang="da-DK" sz="1800" dirty="0" err="1"/>
              <a:t>wealth</a:t>
            </a:r>
            <a:r>
              <a:rPr lang="da-DK" altLang="da-DK" sz="1800" dirty="0"/>
              <a:t>       </a:t>
            </a:r>
          </a:p>
          <a:p>
            <a:pPr>
              <a:lnSpc>
                <a:spcPct val="80000"/>
              </a:lnSpc>
            </a:pPr>
            <a:r>
              <a:rPr lang="da-DK" altLang="da-DK" sz="2025" b="1" dirty="0" err="1"/>
              <a:t>Increasing</a:t>
            </a:r>
            <a:r>
              <a:rPr lang="da-DK" altLang="da-DK" sz="2025" b="1" dirty="0"/>
              <a:t> demand (</a:t>
            </a:r>
            <a:r>
              <a:rPr lang="da-DK" altLang="da-DK" sz="2025" b="1" dirty="0" err="1"/>
              <a:t>competition</a:t>
            </a:r>
            <a:r>
              <a:rPr lang="da-DK" altLang="da-DK" sz="2025" b="1" dirty="0"/>
              <a:t>) for </a:t>
            </a:r>
            <a:r>
              <a:rPr lang="da-DK" altLang="da-DK" sz="2025" b="1" dirty="0" err="1"/>
              <a:t>agricultural</a:t>
            </a:r>
            <a:r>
              <a:rPr lang="da-DK" altLang="da-DK" sz="2025" b="1" dirty="0"/>
              <a:t> land and fibres/</a:t>
            </a:r>
            <a:r>
              <a:rPr lang="da-DK" altLang="da-DK" sz="2025" b="1" dirty="0" err="1"/>
              <a:t>nutrients</a:t>
            </a:r>
            <a:r>
              <a:rPr lang="da-DK" altLang="da-DK" sz="2025" b="1" dirty="0"/>
              <a:t> </a:t>
            </a:r>
            <a:r>
              <a:rPr lang="da-DK" altLang="da-DK" sz="1800" dirty="0"/>
              <a:t>…. for </a:t>
            </a:r>
            <a:r>
              <a:rPr lang="da-DK" altLang="da-DK" sz="1800" dirty="0" err="1"/>
              <a:t>use</a:t>
            </a:r>
            <a:r>
              <a:rPr lang="da-DK" altLang="da-DK" sz="1800" dirty="0"/>
              <a:t> of </a:t>
            </a:r>
            <a:r>
              <a:rPr lang="da-DK" altLang="da-DK" sz="1800" dirty="0" err="1"/>
              <a:t>biomass</a:t>
            </a:r>
            <a:r>
              <a:rPr lang="da-DK" altLang="da-DK" sz="1800" dirty="0"/>
              <a:t> for </a:t>
            </a:r>
            <a:r>
              <a:rPr lang="da-DK" altLang="da-DK" sz="1800" dirty="0" err="1"/>
              <a:t>materials</a:t>
            </a:r>
            <a:r>
              <a:rPr lang="da-DK" altLang="da-DK" sz="1800" dirty="0"/>
              <a:t>, like bioplast, and </a:t>
            </a:r>
            <a:r>
              <a:rPr lang="da-DK" altLang="da-DK" sz="1800" dirty="0" err="1"/>
              <a:t>energy</a:t>
            </a:r>
            <a:r>
              <a:rPr lang="da-DK" altLang="da-DK" sz="1800" dirty="0"/>
              <a:t> </a:t>
            </a:r>
            <a:r>
              <a:rPr lang="da-DK" altLang="da-DK" dirty="0"/>
              <a:t>     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6765F-639F-BB31-40C2-400FF67D4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" y="203010"/>
            <a:ext cx="8583066" cy="1211314"/>
          </a:xfrm>
        </p:spPr>
        <p:txBody>
          <a:bodyPr>
            <a:noAutofit/>
          </a:bodyPr>
          <a:lstStyle/>
          <a:p>
            <a:r>
              <a:rPr lang="en" sz="2800" dirty="0">
                <a:solidFill>
                  <a:schemeClr val="dk1"/>
                </a:solidFill>
                <a:latin typeface="Economica"/>
                <a:sym typeface="Economica"/>
              </a:rPr>
              <a:t>Consumption-based climate impact (footprint) from consumption areas </a:t>
            </a:r>
            <a:br>
              <a:rPr lang="da-DK" sz="2800" dirty="0">
                <a:solidFill>
                  <a:schemeClr val="dk1"/>
                </a:solidFill>
                <a:latin typeface="Economica"/>
                <a:sym typeface="Economica"/>
              </a:rPr>
            </a:br>
            <a:r>
              <a:rPr lang="en" sz="2800" dirty="0">
                <a:solidFill>
                  <a:schemeClr val="dk1"/>
                </a:solidFill>
                <a:latin typeface="Economica"/>
                <a:sym typeface="Economica"/>
              </a:rPr>
              <a:t>- climate impact as a consequence of resource consumption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EF2E5-3DA8-9AFB-B09D-D79AC972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931" y="1250650"/>
            <a:ext cx="2213264" cy="3561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7914A-DAD3-27EB-3C6D-D9F1B870CA50}"/>
              </a:ext>
            </a:extLst>
          </p:cNvPr>
          <p:cNvSpPr txBox="1"/>
          <p:nvPr/>
        </p:nvSpPr>
        <p:spPr>
          <a:xfrm>
            <a:off x="598237" y="4193751"/>
            <a:ext cx="30630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85728">
              <a:buClrTx/>
              <a:defRPr/>
            </a:pPr>
            <a:r>
              <a:rPr lang="en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Ref.: </a:t>
            </a:r>
            <a:r>
              <a:rPr lang="en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Concito: Denmark's global</a:t>
            </a:r>
          </a:p>
          <a:p>
            <a:pPr defTabSz="285728">
              <a:buClrTx/>
              <a:defRPr/>
            </a:pPr>
            <a:r>
              <a:rPr lang="en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consumption emissions, 2023 (in Danish)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EB7EF12-4AC9-A834-9A52-24F81215CE21}"/>
              </a:ext>
            </a:extLst>
          </p:cNvPr>
          <p:cNvSpPr txBox="1"/>
          <p:nvPr/>
        </p:nvSpPr>
        <p:spPr>
          <a:xfrm>
            <a:off x="3198474" y="2835514"/>
            <a:ext cx="204895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Public </a:t>
            </a:r>
            <a:r>
              <a:rPr lang="da-DK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sector</a:t>
            </a: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18%</a:t>
            </a:r>
          </a:p>
          <a:p>
            <a:pPr defTabSz="342900">
              <a:buClrTx/>
              <a:defRPr/>
            </a:pPr>
            <a:r>
              <a:rPr lang="da-DK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Food: 20%</a:t>
            </a:r>
          </a:p>
          <a:p>
            <a:pPr defTabSz="342900">
              <a:buClrTx/>
              <a:defRPr/>
            </a:pPr>
            <a:r>
              <a:rPr lang="da-DK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Transportation</a:t>
            </a: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24%</a:t>
            </a:r>
          </a:p>
          <a:p>
            <a:pPr defTabSz="342900">
              <a:buClrTx/>
              <a:defRPr/>
            </a:pPr>
            <a:r>
              <a:rPr lang="da-DK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Housing</a:t>
            </a: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13%</a:t>
            </a:r>
          </a:p>
          <a:p>
            <a:pPr defTabSz="342900">
              <a:buClrTx/>
              <a:defRPr/>
            </a:pPr>
            <a:r>
              <a:rPr lang="da-DK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Electricity</a:t>
            </a: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and heating: 9%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4AAAE78-833C-63DB-2E57-5693CC84B92A}"/>
              </a:ext>
            </a:extLst>
          </p:cNvPr>
          <p:cNvSpPr txBox="1"/>
          <p:nvPr/>
        </p:nvSpPr>
        <p:spPr>
          <a:xfrm>
            <a:off x="3199601" y="1718353"/>
            <a:ext cx="1794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Leisure </a:t>
            </a:r>
            <a:r>
              <a:rPr lang="da-DK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equipment</a:t>
            </a: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3%</a:t>
            </a:r>
          </a:p>
          <a:p>
            <a:pPr defTabSz="342900">
              <a:buClrTx/>
              <a:defRPr/>
            </a:pP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Clothing: 3%</a:t>
            </a:r>
          </a:p>
          <a:p>
            <a:pPr defTabSz="342900">
              <a:buClrTx/>
              <a:defRPr/>
            </a:pP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Personal </a:t>
            </a:r>
            <a:r>
              <a:rPr lang="da-DK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care</a:t>
            </a: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2%</a:t>
            </a:r>
          </a:p>
          <a:p>
            <a:pPr defTabSz="342900">
              <a:buClrTx/>
              <a:defRPr/>
            </a:pPr>
            <a:r>
              <a:rPr lang="da-DK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Furniture</a:t>
            </a:r>
            <a:r>
              <a:rPr lang="da-DK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2%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524057-091D-A7B4-148B-00978E2C46A3}"/>
              </a:ext>
            </a:extLst>
          </p:cNvPr>
          <p:cNvSpPr/>
          <p:nvPr/>
        </p:nvSpPr>
        <p:spPr>
          <a:xfrm>
            <a:off x="5471034" y="208843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059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89"/>
          <p:cNvGrpSpPr>
            <a:grpSpLocks/>
          </p:cNvGrpSpPr>
          <p:nvPr/>
        </p:nvGrpSpPr>
        <p:grpSpPr bwMode="auto">
          <a:xfrm>
            <a:off x="1303735" y="428626"/>
            <a:ext cx="6482953" cy="4661297"/>
            <a:chOff x="571472" y="642918"/>
            <a:chExt cx="8643998" cy="6215082"/>
          </a:xfrm>
        </p:grpSpPr>
        <p:sp>
          <p:nvSpPr>
            <p:cNvPr id="14341" name="Ligebenet trekant 88"/>
            <p:cNvSpPr>
              <a:spLocks noChangeArrowheads="1"/>
            </p:cNvSpPr>
            <p:nvPr/>
          </p:nvSpPr>
          <p:spPr bwMode="auto">
            <a:xfrm>
              <a:off x="571472" y="642918"/>
              <a:ext cx="8643998" cy="621508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2700" cap="sq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da-DK" sz="1800" kern="1200"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936"/>
            <p:cNvGrpSpPr>
              <a:grpSpLocks/>
            </p:cNvGrpSpPr>
            <p:nvPr/>
          </p:nvGrpSpPr>
          <p:grpSpPr bwMode="auto">
            <a:xfrm>
              <a:off x="1714446" y="785813"/>
              <a:ext cx="6500864" cy="5983287"/>
              <a:chOff x="107101494" y="106445800"/>
              <a:chExt cx="6502281" cy="5982350"/>
            </a:xfrm>
          </p:grpSpPr>
          <p:pic>
            <p:nvPicPr>
              <p:cNvPr id="14343" name="Picture 937" descr="rej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6889"/>
              <a:stretch>
                <a:fillRect/>
              </a:stretch>
            </p:blipFill>
            <p:spPr bwMode="auto">
              <a:xfrm>
                <a:off x="110128462" y="106785039"/>
                <a:ext cx="308571" cy="21255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4" name="Picture 938" descr="broccoli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52" t="4845" r="9067" b="7961"/>
              <a:stretch>
                <a:fillRect/>
              </a:stretch>
            </p:blipFill>
            <p:spPr bwMode="auto">
              <a:xfrm>
                <a:off x="111576451" y="110493536"/>
                <a:ext cx="524571" cy="55542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5" name="Picture 939" descr="banan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-2585774">
                <a:off x="111951998" y="110905417"/>
                <a:ext cx="493714" cy="42294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6" name="Picture 940" descr="kartofler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2341619" y="111274890"/>
                <a:ext cx="942583" cy="77998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7" name="Picture 941" descr="Æbl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2566" t="9964" r="7726" b="10327"/>
              <a:stretch>
                <a:fillRect/>
              </a:stretch>
            </p:blipFill>
            <p:spPr bwMode="auto">
              <a:xfrm>
                <a:off x="112138061" y="110540722"/>
                <a:ext cx="493714" cy="493714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8" name="Picture 942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2506547" y="110818436"/>
                <a:ext cx="304597" cy="2247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9" name="Picture 943" descr="tomat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18000" contrast="18000"/>
              </a:blip>
              <a:srcRect/>
              <a:stretch>
                <a:fillRect/>
              </a:stretch>
            </p:blipFill>
            <p:spPr bwMode="auto">
              <a:xfrm>
                <a:off x="111756349" y="109775981"/>
                <a:ext cx="529354" cy="53927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50" name="Picture 944" descr="tu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11536346" y="109093930"/>
                <a:ext cx="438713" cy="46264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1" name="Text Box 945"/>
              <p:cNvSpPr txBox="1">
                <a:spLocks noChangeArrowheads="1"/>
              </p:cNvSpPr>
              <p:nvPr/>
            </p:nvSpPr>
            <p:spPr bwMode="auto">
              <a:xfrm>
                <a:off x="111314625" y="109478368"/>
                <a:ext cx="792000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Canned tuna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2" name="Picture 946" descr="fisk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438" b="13362"/>
              <a:stretch>
                <a:fillRect/>
              </a:stretch>
            </p:blipFill>
            <p:spPr bwMode="auto">
              <a:xfrm>
                <a:off x="110172008" y="108812721"/>
                <a:ext cx="1441481" cy="41442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3" name="Text Box 947"/>
              <p:cNvSpPr txBox="1">
                <a:spLocks noChangeArrowheads="1"/>
              </p:cNvSpPr>
              <p:nvPr/>
            </p:nvSpPr>
            <p:spPr bwMode="auto">
              <a:xfrm>
                <a:off x="111172725" y="108769859"/>
                <a:ext cx="505811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Salmon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4" name="Picture 948" descr="ko 2,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9818" t="14014" r="39944" b="30623"/>
              <a:stretch>
                <a:fillRect/>
              </a:stretch>
            </p:blipFill>
            <p:spPr bwMode="auto">
              <a:xfrm>
                <a:off x="109919989" y="107102893"/>
                <a:ext cx="782315" cy="57476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5" name="Text Box 949"/>
              <p:cNvSpPr txBox="1">
                <a:spLocks noChangeArrowheads="1"/>
              </p:cNvSpPr>
              <p:nvPr/>
            </p:nvSpPr>
            <p:spPr bwMode="auto">
              <a:xfrm>
                <a:off x="110090272" y="106924581"/>
                <a:ext cx="489503" cy="21156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Shrimp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6" name="Picture 950" descr="ost 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10393663" y="107573212"/>
                <a:ext cx="602286" cy="40714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951" descr="Torsk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10493845" y="108019773"/>
                <a:ext cx="905511" cy="6293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8" name="Line 952"/>
              <p:cNvSpPr>
                <a:spLocks noChangeShapeType="1"/>
              </p:cNvSpPr>
              <p:nvPr/>
            </p:nvSpPr>
            <p:spPr bwMode="auto">
              <a:xfrm>
                <a:off x="110271203" y="106445800"/>
                <a:ext cx="3332572" cy="5646857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9" name="Picture 953" descr="bær_ny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11185869" y="110905779"/>
                <a:ext cx="547938" cy="4581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0" name="Picture 954" descr="ærter_ny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0057337" y="111153822"/>
                <a:ext cx="763838" cy="47025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1" name="Picture 955" descr="mælk 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08597158" y="110731431"/>
                <a:ext cx="455936" cy="5352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2" name="Picture 956" descr="Fruit-Pineapple_web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 rot="5400000">
                <a:off x="109225998" y="108512126"/>
                <a:ext cx="721676" cy="108251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957" descr="kylling_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10896980" y="109639898"/>
                <a:ext cx="827611" cy="774644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4" name="Picture 958" descr="fløde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09313776" y="108317070"/>
                <a:ext cx="368640" cy="36863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5" name="Picture 959" descr="hvede BB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r="22223" b="56250"/>
              <a:stretch>
                <a:fillRect/>
              </a:stretch>
            </p:blipFill>
            <p:spPr bwMode="auto">
              <a:xfrm>
                <a:off x="107253346" y="111492424"/>
                <a:ext cx="708115" cy="5310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6" name="Picture 960" descr="gris BB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6342" t="1544" r="15739" b="12334"/>
              <a:stretch>
                <a:fillRect/>
              </a:stretch>
            </p:blipFill>
            <p:spPr bwMode="auto">
              <a:xfrm>
                <a:off x="109447875" y="109398521"/>
                <a:ext cx="1260529" cy="9288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961"/>
              <p:cNvGrpSpPr>
                <a:grpSpLocks/>
              </p:cNvGrpSpPr>
              <p:nvPr/>
            </p:nvGrpSpPr>
            <p:grpSpPr bwMode="auto">
              <a:xfrm>
                <a:off x="109742892" y="107995232"/>
                <a:ext cx="860160" cy="705773"/>
                <a:chOff x="114287678" y="110386788"/>
                <a:chExt cx="1944000" cy="1512966"/>
              </a:xfrm>
            </p:grpSpPr>
            <p:pic>
              <p:nvPicPr>
                <p:cNvPr id="14425" name="Picture 962" descr="lam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114287678" y="110386788"/>
                  <a:ext cx="1589250" cy="1512966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426" name="Picture 963" descr="lam levende BB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115331678" y="111012900"/>
                  <a:ext cx="900000" cy="587288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368" name="Picture 964" descr="brød 3 Ciabatta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07978991" y="111247626"/>
                <a:ext cx="1222577" cy="76430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69" name="Text Box 965"/>
              <p:cNvSpPr txBox="1">
                <a:spLocks noChangeArrowheads="1"/>
              </p:cNvSpPr>
              <p:nvPr/>
            </p:nvSpPr>
            <p:spPr bwMode="auto">
              <a:xfrm>
                <a:off x="112091228" y="112163287"/>
                <a:ext cx="1404547" cy="264863"/>
              </a:xfrm>
              <a:prstGeom prst="rect">
                <a:avLst/>
              </a:prstGeom>
              <a:noFill/>
              <a:ln w="25400" algn="in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b="1" kern="1200">
                    <a:solidFill>
                      <a:srgbClr val="FF3300"/>
                    </a:solidFill>
                    <a:latin typeface="Times New Roman" pitchFamily="18" charset="0"/>
                    <a:ea typeface="+mn-ea"/>
                    <a:cs typeface="+mn-cs"/>
                  </a:rPr>
                  <a:t>8-20 kg CO</a:t>
                </a:r>
                <a:r>
                  <a:rPr lang="da-DK" sz="750" b="1" kern="1200" baseline="-25000">
                    <a:solidFill>
                      <a:srgbClr val="FF3300"/>
                    </a:solidFill>
                    <a:latin typeface="Times New Roman" pitchFamily="18" charset="0"/>
                    <a:ea typeface="+mn-ea"/>
                    <a:cs typeface="+mn-cs"/>
                  </a:rPr>
                  <a:t>2</a:t>
                </a:r>
                <a:r>
                  <a:rPr lang="da-DK" sz="750" b="1" kern="1200">
                    <a:solidFill>
                      <a:srgbClr val="FF3300"/>
                    </a:solidFill>
                    <a:latin typeface="Times New Roman" pitchFamily="18" charset="0"/>
                    <a:ea typeface="+mn-ea"/>
                    <a:cs typeface="+mn-cs"/>
                  </a:rPr>
                  <a:t>-eq. Per kg</a:t>
                </a: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70" name="Text Box 966"/>
              <p:cNvSpPr txBox="1">
                <a:spLocks noChangeArrowheads="1"/>
              </p:cNvSpPr>
              <p:nvPr/>
            </p:nvSpPr>
            <p:spPr bwMode="auto">
              <a:xfrm>
                <a:off x="110686112" y="112163287"/>
                <a:ext cx="1336888" cy="264863"/>
              </a:xfrm>
              <a:prstGeom prst="rect">
                <a:avLst/>
              </a:prstGeom>
              <a:noFill/>
              <a:ln w="25400" algn="in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b="1" kern="12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2-8 kg CO</a:t>
                </a:r>
                <a:r>
                  <a:rPr lang="da-DK" sz="750" b="1" kern="1200" baseline="-250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2</a:t>
                </a:r>
                <a:r>
                  <a:rPr lang="da-DK" sz="750" b="1" kern="12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-eq. per kg</a:t>
                </a:r>
                <a:r>
                  <a:rPr lang="da-DK" sz="750" kern="12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71" name="Text Box 967"/>
              <p:cNvSpPr txBox="1">
                <a:spLocks noChangeArrowheads="1"/>
              </p:cNvSpPr>
              <p:nvPr/>
            </p:nvSpPr>
            <p:spPr bwMode="auto">
              <a:xfrm>
                <a:off x="109412730" y="112163287"/>
                <a:ext cx="1210489" cy="264863"/>
              </a:xfrm>
              <a:prstGeom prst="rect">
                <a:avLst/>
              </a:prstGeom>
              <a:noFill/>
              <a:ln w="25400" algn="in">
                <a:solidFill>
                  <a:srgbClr val="00CC00"/>
                </a:solidFill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b="1" kern="1200">
                    <a:solidFill>
                      <a:srgbClr val="33CC33"/>
                    </a:solidFill>
                    <a:latin typeface="Times New Roman" pitchFamily="18" charset="0"/>
                    <a:ea typeface="+mn-ea"/>
                    <a:cs typeface="+mn-cs"/>
                  </a:rPr>
                  <a:t>0-2 CO</a:t>
                </a:r>
                <a:r>
                  <a:rPr lang="da-DK" sz="750" b="1" kern="1200" baseline="-25000">
                    <a:solidFill>
                      <a:srgbClr val="33CC33"/>
                    </a:solidFill>
                    <a:latin typeface="Times New Roman" pitchFamily="18" charset="0"/>
                    <a:ea typeface="+mn-ea"/>
                    <a:cs typeface="+mn-cs"/>
                  </a:rPr>
                  <a:t>2</a:t>
                </a:r>
                <a:r>
                  <a:rPr lang="da-DK" sz="750" b="1" kern="1200">
                    <a:solidFill>
                      <a:srgbClr val="33CC33"/>
                    </a:solidFill>
                    <a:latin typeface="Times New Roman" pitchFamily="18" charset="0"/>
                    <a:ea typeface="+mn-ea"/>
                    <a:cs typeface="+mn-cs"/>
                  </a:rPr>
                  <a:t>-eq. per kg</a:t>
                </a: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72" name="Picture 968" descr="Makrel_stor 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b="6416"/>
              <a:stretch>
                <a:fillRect/>
              </a:stretch>
            </p:blipFill>
            <p:spPr bwMode="auto">
              <a:xfrm>
                <a:off x="110280852" y="109282581"/>
                <a:ext cx="1002857" cy="3394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3" name="Picture 969" descr="cornflaks BB"/>
              <p:cNvPicPr>
                <a:picLocks noChangeAspect="1" noChangeArrowheads="1"/>
              </p:cNvPicPr>
              <p:nvPr/>
            </p:nvPicPr>
            <p:blipFill>
              <a:blip r:embed="rId26" cstate="print">
                <a:lum bright="12000" contrast="12000"/>
              </a:blip>
              <a:srcRect l="4477" t="4549" r="4477" b="4477"/>
              <a:stretch>
                <a:fillRect/>
              </a:stretch>
            </p:blipFill>
            <p:spPr bwMode="auto">
              <a:xfrm>
                <a:off x="109287622" y="111263121"/>
                <a:ext cx="786857" cy="77395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4" name="Picture 970" descr="æg 2 BB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35458" t="28445" r="40216" b="31989"/>
              <a:stretch>
                <a:fillRect/>
              </a:stretch>
            </p:blipFill>
            <p:spPr bwMode="auto">
              <a:xfrm rot="-5400000">
                <a:off x="108559621" y="110439032"/>
                <a:ext cx="274602" cy="37547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5" name="Picture 971" descr="chokolade 2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8636186" y="109446628"/>
                <a:ext cx="709714" cy="532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6" name="Picture 972" descr="bønner 2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0703494" y="110851136"/>
                <a:ext cx="462857" cy="46285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7" name="Picture 973" descr="olie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10487365" y="110509939"/>
                <a:ext cx="1049143" cy="37269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78" name="Text Box 974"/>
              <p:cNvSpPr txBox="1">
                <a:spLocks noChangeArrowheads="1"/>
              </p:cNvSpPr>
              <p:nvPr/>
            </p:nvSpPr>
            <p:spPr bwMode="auto">
              <a:xfrm>
                <a:off x="110896142" y="109255761"/>
                <a:ext cx="583633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Mackerel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79" name="Picture 975" descr="sild BB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7349" t="22668" r="4471" b="28215"/>
              <a:stretch>
                <a:fillRect/>
              </a:stretch>
            </p:blipFill>
            <p:spPr bwMode="auto">
              <a:xfrm>
                <a:off x="108532461" y="109984340"/>
                <a:ext cx="942234" cy="34025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80" name="Text Box 976"/>
              <p:cNvSpPr txBox="1">
                <a:spLocks noChangeArrowheads="1"/>
              </p:cNvSpPr>
              <p:nvPr/>
            </p:nvSpPr>
            <p:spPr bwMode="auto">
              <a:xfrm>
                <a:off x="108313875" y="110176633"/>
                <a:ext cx="573900" cy="19229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Herring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81" name="Text Box 977"/>
              <p:cNvSpPr txBox="1">
                <a:spLocks noChangeArrowheads="1"/>
              </p:cNvSpPr>
              <p:nvPr/>
            </p:nvSpPr>
            <p:spPr bwMode="auto">
              <a:xfrm>
                <a:off x="110627944" y="108477988"/>
                <a:ext cx="308572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Cod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82" name="Picture 978" descr="Ris"/>
              <p:cNvPicPr>
                <a:picLocks noChangeAspect="1" noChangeArrowheads="1"/>
              </p:cNvPicPr>
              <p:nvPr/>
            </p:nvPicPr>
            <p:blipFill>
              <a:blip r:embed="rId32" cstate="print">
                <a:lum bright="-6000" contrast="12000"/>
              </a:blip>
              <a:srcRect/>
              <a:stretch>
                <a:fillRect/>
              </a:stretch>
            </p:blipFill>
            <p:spPr bwMode="auto">
              <a:xfrm rot="-5400000">
                <a:off x="107851794" y="110893602"/>
                <a:ext cx="562362" cy="6480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3" name="Picture 979" descr="pasta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 rot="5400000">
                <a:off x="110142933" y="111564011"/>
                <a:ext cx="380293" cy="49371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4" name="Picture 980" descr="hvidkål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 l="3824" t="5736" r="19695" b="17783"/>
              <a:stretch>
                <a:fillRect/>
              </a:stretch>
            </p:blipFill>
            <p:spPr bwMode="auto">
              <a:xfrm>
                <a:off x="110795936" y="111312150"/>
                <a:ext cx="709715" cy="70971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5" name="Picture 981" descr="is 2 BB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 l="14999" t="9525" r="14999" b="9523"/>
              <a:stretch>
                <a:fillRect/>
              </a:stretch>
            </p:blipFill>
            <p:spPr bwMode="auto">
              <a:xfrm>
                <a:off x="109096362" y="110509864"/>
                <a:ext cx="623724" cy="75737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6" name="Picture 982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9004148" y="111660153"/>
                <a:ext cx="304596" cy="2247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7" name="Picture 983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8831020" y="109094843"/>
                <a:ext cx="304597" cy="2247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8" name="Picture 984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7594780" y="111675662"/>
                <a:ext cx="304597" cy="22471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985"/>
              <p:cNvGrpSpPr>
                <a:grpSpLocks/>
              </p:cNvGrpSpPr>
              <p:nvPr/>
            </p:nvGrpSpPr>
            <p:grpSpPr bwMode="auto">
              <a:xfrm>
                <a:off x="107101494" y="112159954"/>
                <a:ext cx="2233123" cy="259746"/>
                <a:chOff x="111979063" y="120870435"/>
                <a:chExt cx="5621157" cy="606074"/>
              </a:xfrm>
            </p:grpSpPr>
            <p:sp>
              <p:nvSpPr>
                <p:cNvPr id="14422" name="Text Box 986"/>
                <p:cNvSpPr txBox="1">
                  <a:spLocks noChangeArrowheads="1"/>
                </p:cNvSpPr>
                <p:nvPr/>
              </p:nvSpPr>
              <p:spPr bwMode="auto">
                <a:xfrm>
                  <a:off x="111979063" y="120870435"/>
                  <a:ext cx="5549158" cy="606074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ts val="150"/>
                    </a:spcAft>
                    <a:buClrTx/>
                    <a:defRPr/>
                  </a:pPr>
                  <a:r>
                    <a:rPr lang="da-DK" sz="975" kern="1200">
                      <a:latin typeface="Times New Roman" pitchFamily="18" charset="0"/>
                      <a:ea typeface="+mn-ea"/>
                      <a:cs typeface="+mn-cs"/>
                    </a:rPr>
                    <a:t>       =Average of food group</a:t>
                  </a: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23" name="Rectangle 987"/>
                <p:cNvSpPr>
                  <a:spLocks noChangeArrowheads="1"/>
                </p:cNvSpPr>
                <p:nvPr/>
              </p:nvSpPr>
              <p:spPr bwMode="auto">
                <a:xfrm>
                  <a:off x="112488220" y="120900507"/>
                  <a:ext cx="5112000" cy="576000"/>
                </a:xfrm>
                <a:prstGeom prst="rect">
                  <a:avLst/>
                </a:prstGeom>
                <a:noFill/>
                <a:ln w="9525" algn="in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4424" name="Picture 988" descr="j0293236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12531762" y="120929535"/>
                  <a:ext cx="710726" cy="524326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390" name="Picture 989" descr="musling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108064918" y="110481480"/>
                <a:ext cx="427649" cy="40352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6" name="Group 990"/>
              <p:cNvGrpSpPr>
                <a:grpSpLocks/>
              </p:cNvGrpSpPr>
              <p:nvPr/>
            </p:nvGrpSpPr>
            <p:grpSpPr bwMode="auto">
              <a:xfrm>
                <a:off x="107179318" y="110469750"/>
                <a:ext cx="6368914" cy="1592230"/>
                <a:chOff x="108172826" y="115574799"/>
                <a:chExt cx="12384000" cy="3096002"/>
              </a:xfrm>
            </p:grpSpPr>
            <p:sp>
              <p:nvSpPr>
                <p:cNvPr id="14417" name="Line 991"/>
                <p:cNvSpPr>
                  <a:spLocks noChangeShapeType="1"/>
                </p:cNvSpPr>
                <p:nvPr/>
              </p:nvSpPr>
              <p:spPr bwMode="auto">
                <a:xfrm flipH="1">
                  <a:off x="108172826" y="115574800"/>
                  <a:ext cx="1728000" cy="3096000"/>
                </a:xfrm>
                <a:prstGeom prst="line">
                  <a:avLst/>
                </a:prstGeom>
                <a:noFill/>
                <a:ln w="50800" algn="ctr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" name="Group 992"/>
                <p:cNvGrpSpPr>
                  <a:grpSpLocks/>
                </p:cNvGrpSpPr>
                <p:nvPr/>
              </p:nvGrpSpPr>
              <p:grpSpPr bwMode="auto">
                <a:xfrm>
                  <a:off x="108172826" y="115574799"/>
                  <a:ext cx="12384000" cy="3096002"/>
                  <a:chOff x="108172826" y="115574799"/>
                  <a:chExt cx="12384000" cy="3096002"/>
                </a:xfrm>
              </p:grpSpPr>
              <p:sp>
                <p:nvSpPr>
                  <p:cNvPr id="14419" name="Line 993"/>
                  <p:cNvSpPr>
                    <a:spLocks noChangeShapeType="1"/>
                  </p:cNvSpPr>
                  <p:nvPr/>
                </p:nvSpPr>
                <p:spPr bwMode="auto">
                  <a:xfrm>
                    <a:off x="108172826" y="118670800"/>
                    <a:ext cx="12384000" cy="1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0" name="Line 9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8720826" y="115574799"/>
                    <a:ext cx="1835999" cy="3096000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1" name="Line 9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900826" y="115574799"/>
                    <a:ext cx="8820000" cy="1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4392" name="Line 996"/>
              <p:cNvSpPr>
                <a:spLocks noChangeShapeType="1"/>
              </p:cNvSpPr>
              <p:nvPr/>
            </p:nvSpPr>
            <p:spPr bwMode="auto">
              <a:xfrm>
                <a:off x="108049489" y="110432722"/>
                <a:ext cx="4573029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3" name="Line 997"/>
              <p:cNvSpPr>
                <a:spLocks noChangeShapeType="1"/>
              </p:cNvSpPr>
              <p:nvPr/>
            </p:nvSpPr>
            <p:spPr bwMode="auto">
              <a:xfrm>
                <a:off x="108975204" y="108766436"/>
                <a:ext cx="2666057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4" name="Line 998"/>
              <p:cNvSpPr>
                <a:spLocks noChangeShapeType="1"/>
              </p:cNvSpPr>
              <p:nvPr/>
            </p:nvSpPr>
            <p:spPr bwMode="auto">
              <a:xfrm>
                <a:off x="107123775" y="112099007"/>
                <a:ext cx="6480000" cy="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5" name="Line 999"/>
              <p:cNvSpPr>
                <a:spLocks noChangeShapeType="1"/>
              </p:cNvSpPr>
              <p:nvPr/>
            </p:nvSpPr>
            <p:spPr bwMode="auto">
              <a:xfrm flipV="1">
                <a:off x="107123775" y="106452150"/>
                <a:ext cx="3147428" cy="5646857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6" name="Text Box 1000"/>
              <p:cNvSpPr txBox="1">
                <a:spLocks noChangeArrowheads="1"/>
              </p:cNvSpPr>
              <p:nvPr/>
            </p:nvSpPr>
            <p:spPr bwMode="auto">
              <a:xfrm rot="-457772">
                <a:off x="108813094" y="110967074"/>
                <a:ext cx="235471" cy="118164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375" kern="1200">
                    <a:solidFill>
                      <a:srgbClr val="0000FF"/>
                    </a:solidFill>
                    <a:latin typeface="Arial Black" pitchFamily="34" charset="0"/>
                    <a:ea typeface="+mn-ea"/>
                    <a:cs typeface="+mn-cs"/>
                  </a:rPr>
                  <a:t>Milk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8" name="Group 1001"/>
              <p:cNvGrpSpPr>
                <a:grpSpLocks/>
              </p:cNvGrpSpPr>
              <p:nvPr/>
            </p:nvGrpSpPr>
            <p:grpSpPr bwMode="auto">
              <a:xfrm>
                <a:off x="109067775" y="106544721"/>
                <a:ext cx="2480915" cy="2166172"/>
                <a:chOff x="112705626" y="105893021"/>
                <a:chExt cx="6660232" cy="5815279"/>
              </a:xfrm>
            </p:grpSpPr>
            <p:grpSp>
              <p:nvGrpSpPr>
                <p:cNvPr id="9" name="Group 1002"/>
                <p:cNvGrpSpPr>
                  <a:grpSpLocks/>
                </p:cNvGrpSpPr>
                <p:nvPr/>
              </p:nvGrpSpPr>
              <p:grpSpPr bwMode="auto">
                <a:xfrm>
                  <a:off x="112705626" y="105893021"/>
                  <a:ext cx="6660232" cy="5815279"/>
                  <a:chOff x="111844826" y="107942800"/>
                  <a:chExt cx="4824000" cy="4212001"/>
                </a:xfrm>
              </p:grpSpPr>
              <p:sp>
                <p:nvSpPr>
                  <p:cNvPr id="14414" name="Line 10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1844826" y="107942800"/>
                    <a:ext cx="2339999" cy="4212000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15" name="Line 1004"/>
                  <p:cNvSpPr>
                    <a:spLocks noChangeShapeType="1"/>
                  </p:cNvSpPr>
                  <p:nvPr/>
                </p:nvSpPr>
                <p:spPr bwMode="auto">
                  <a:xfrm>
                    <a:off x="111844826" y="112154800"/>
                    <a:ext cx="4824000" cy="1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16" name="Line 100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4184825" y="107942800"/>
                    <a:ext cx="2484000" cy="4212000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14413" name="Picture 1006"/>
                <p:cNvPicPr>
                  <a:picLocks noChangeAspect="1" noChangeArrowheads="1"/>
                </p:cNvPicPr>
                <p:nvPr/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114430339" y="108743045"/>
                  <a:ext cx="1224000" cy="1025934"/>
                </a:xfrm>
                <a:prstGeom prst="rect">
                  <a:avLst/>
                </a:prstGeom>
                <a:noFill/>
                <a:ln w="50800" algn="in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398" name="Picture 1007" descr="Margarine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109752299" y="110650841"/>
                <a:ext cx="673418" cy="49159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99" name="Text Box 1008"/>
              <p:cNvSpPr txBox="1">
                <a:spLocks noChangeArrowheads="1"/>
              </p:cNvSpPr>
              <p:nvPr/>
            </p:nvSpPr>
            <p:spPr bwMode="auto">
              <a:xfrm>
                <a:off x="109763865" y="107842084"/>
                <a:ext cx="491910" cy="17501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Butter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0" name="Text Box 1009"/>
              <p:cNvSpPr txBox="1">
                <a:spLocks noChangeArrowheads="1"/>
              </p:cNvSpPr>
              <p:nvPr/>
            </p:nvSpPr>
            <p:spPr bwMode="auto">
              <a:xfrm>
                <a:off x="108887855" y="109228941"/>
                <a:ext cx="1429082" cy="21675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GB" sz="750" kern="1200">
                    <a:solidFill>
                      <a:srgbClr val="333333"/>
                    </a:solidFill>
                    <a:latin typeface="Times New Roman" pitchFamily="18" charset="0"/>
                    <a:ea typeface="+mn-ea"/>
                    <a:cs typeface="+mn-cs"/>
                  </a:rPr>
                  <a:t>Tropical</a:t>
                </a:r>
                <a:r>
                  <a:rPr lang="en-GB" sz="750" kern="1200"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r>
                  <a:rPr lang="en-GB" sz="750" kern="1200">
                    <a:solidFill>
                      <a:srgbClr val="333333"/>
                    </a:solidFill>
                    <a:latin typeface="Times New Roman" pitchFamily="18" charset="0"/>
                    <a:ea typeface="+mn-ea"/>
                    <a:cs typeface="+mn-cs"/>
                  </a:rPr>
                  <a:t>fruit by air plane</a:t>
                </a:r>
              </a:p>
            </p:txBody>
          </p:sp>
          <p:sp>
            <p:nvSpPr>
              <p:cNvPr id="14401" name="Text Box 1010"/>
              <p:cNvSpPr txBox="1">
                <a:spLocks noChangeArrowheads="1"/>
              </p:cNvSpPr>
              <p:nvPr/>
            </p:nvSpPr>
            <p:spPr bwMode="auto">
              <a:xfrm>
                <a:off x="112518267" y="111019603"/>
                <a:ext cx="329508" cy="18454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Fruit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2" name="Text Box 1011"/>
              <p:cNvSpPr txBox="1">
                <a:spLocks noChangeArrowheads="1"/>
              </p:cNvSpPr>
              <p:nvPr/>
            </p:nvSpPr>
            <p:spPr bwMode="auto">
              <a:xfrm>
                <a:off x="109047621" y="111859408"/>
                <a:ext cx="380154" cy="22569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Bread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3" name="Text Box 1012"/>
              <p:cNvSpPr txBox="1">
                <a:spLocks noChangeArrowheads="1"/>
              </p:cNvSpPr>
              <p:nvPr/>
            </p:nvSpPr>
            <p:spPr bwMode="auto">
              <a:xfrm>
                <a:off x="107497195" y="111860081"/>
                <a:ext cx="490580" cy="20806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Cereals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4" name="Text Box 1013"/>
              <p:cNvSpPr txBox="1">
                <a:spLocks noChangeArrowheads="1"/>
              </p:cNvSpPr>
              <p:nvPr/>
            </p:nvSpPr>
            <p:spPr bwMode="auto">
              <a:xfrm>
                <a:off x="107550291" y="111323867"/>
                <a:ext cx="329484" cy="20428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Rice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5" name="Text Box 1014"/>
              <p:cNvSpPr txBox="1">
                <a:spLocks noChangeArrowheads="1"/>
              </p:cNvSpPr>
              <p:nvPr/>
            </p:nvSpPr>
            <p:spPr bwMode="auto">
              <a:xfrm>
                <a:off x="110435775" y="110842892"/>
                <a:ext cx="431581" cy="18125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Beans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406" name="Picture 1015" descr="gullerod_ny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111505573" y="111388836"/>
                <a:ext cx="829336" cy="58194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1016"/>
              <p:cNvGrpSpPr>
                <a:grpSpLocks/>
              </p:cNvGrpSpPr>
              <p:nvPr/>
            </p:nvGrpSpPr>
            <p:grpSpPr bwMode="auto">
              <a:xfrm>
                <a:off x="108105032" y="108803465"/>
                <a:ext cx="4461943" cy="1592229"/>
                <a:chOff x="109972825" y="112334801"/>
                <a:chExt cx="8676001" cy="3096001"/>
              </a:xfrm>
            </p:grpSpPr>
            <p:sp>
              <p:nvSpPr>
                <p:cNvPr id="14408" name="Line 1017"/>
                <p:cNvSpPr>
                  <a:spLocks noChangeShapeType="1"/>
                </p:cNvSpPr>
                <p:nvPr/>
              </p:nvSpPr>
              <p:spPr bwMode="auto">
                <a:xfrm flipH="1">
                  <a:off x="109972825" y="112334801"/>
                  <a:ext cx="1728000" cy="3096000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09" name="Line 1018"/>
                <p:cNvSpPr>
                  <a:spLocks noChangeShapeType="1"/>
                </p:cNvSpPr>
                <p:nvPr/>
              </p:nvSpPr>
              <p:spPr bwMode="auto">
                <a:xfrm>
                  <a:off x="109972825" y="115430801"/>
                  <a:ext cx="8676000" cy="1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10" name="Line 1019"/>
                <p:cNvSpPr>
                  <a:spLocks noChangeShapeType="1"/>
                </p:cNvSpPr>
                <p:nvPr/>
              </p:nvSpPr>
              <p:spPr bwMode="auto">
                <a:xfrm flipH="1" flipV="1">
                  <a:off x="116812825" y="112334801"/>
                  <a:ext cx="1836001" cy="3096000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11" name="Line 1020"/>
                <p:cNvSpPr>
                  <a:spLocks noChangeShapeType="1"/>
                </p:cNvSpPr>
                <p:nvPr/>
              </p:nvSpPr>
              <p:spPr bwMode="auto">
                <a:xfrm flipH="1">
                  <a:off x="111700825" y="112334801"/>
                  <a:ext cx="5112000" cy="1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243" name="Titel 1"/>
          <p:cNvSpPr>
            <a:spLocks noGrp="1"/>
          </p:cNvSpPr>
          <p:nvPr>
            <p:ph type="title" idx="4294967295"/>
          </p:nvPr>
        </p:nvSpPr>
        <p:spPr>
          <a:xfrm>
            <a:off x="1303734" y="91753"/>
            <a:ext cx="6482953" cy="535781"/>
          </a:xfrm>
        </p:spPr>
        <p:txBody>
          <a:bodyPr/>
          <a:lstStyle/>
          <a:p>
            <a:pPr>
              <a:defRPr/>
            </a:pPr>
            <a:r>
              <a:rPr lang="da-DK" sz="2800" kern="1200" dirty="0">
                <a:solidFill>
                  <a:schemeClr val="dk1"/>
                </a:solidFill>
                <a:latin typeface="Economica"/>
              </a:rPr>
              <a:t>CO2-pyramid for food</a:t>
            </a:r>
          </a:p>
        </p:txBody>
      </p:sp>
      <p:sp>
        <p:nvSpPr>
          <p:cNvPr id="14340" name="TextBox 89"/>
          <p:cNvSpPr txBox="1">
            <a:spLocks noChangeArrowheads="1"/>
          </p:cNvSpPr>
          <p:nvPr/>
        </p:nvSpPr>
        <p:spPr bwMode="auto">
          <a:xfrm>
            <a:off x="1303735" y="573528"/>
            <a:ext cx="205352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The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higher</a:t>
            </a: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 in the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pyramid</a:t>
            </a: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, the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higher</a:t>
            </a: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 GHG-emissions per kilo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food</a:t>
            </a:r>
            <a:endParaRPr lang="da-DK" sz="1800" kern="1200" dirty="0">
              <a:latin typeface="Times New Roman" pitchFamily="18" charset="0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Meat 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vs</a:t>
            </a: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 plant-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based</a:t>
            </a:r>
            <a:endParaRPr lang="da-DK" sz="1800" i="1" kern="1200" dirty="0">
              <a:latin typeface="Times New Roman" pitchFamily="18" charset="0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Types of 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meat</a:t>
            </a: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plants</a:t>
            </a:r>
            <a:endParaRPr lang="da-DK" sz="1800" i="1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" name="Tekstboks 3"/>
          <p:cNvSpPr txBox="1">
            <a:spLocks noChangeArrowheads="1"/>
          </p:cNvSpPr>
          <p:nvPr/>
        </p:nvSpPr>
        <p:spPr bwMode="auto">
          <a:xfrm rot="10800000" flipV="1">
            <a:off x="1222513" y="2708767"/>
            <a:ext cx="18901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200" b="1" u="sng" kern="1200" dirty="0" err="1">
                <a:latin typeface="Times New Roman" pitchFamily="18" charset="0"/>
                <a:ea typeface="+mn-ea"/>
                <a:cs typeface="+mn-cs"/>
              </a:rPr>
              <a:t>Ref</a:t>
            </a:r>
            <a:r>
              <a:rPr lang="da-DK" sz="1200" b="1" u="sng" kern="1200" dirty="0">
                <a:latin typeface="Times New Roman" pitchFamily="18" charset="0"/>
                <a:ea typeface="+mn-ea"/>
                <a:cs typeface="+mn-cs"/>
              </a:rPr>
              <a:t>:</a:t>
            </a:r>
            <a:r>
              <a:rPr lang="da-DK" sz="1200" b="1" kern="1200" dirty="0"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200" kern="1200" dirty="0">
                <a:latin typeface="Times New Roman" pitchFamily="18" charset="0"/>
                <a:ea typeface="+mn-ea"/>
                <a:cs typeface="+mn-cs"/>
              </a:rPr>
              <a:t>Lund &amp; Madsen, 2008</a:t>
            </a:r>
            <a:endParaRPr lang="da-DK" sz="1200" u="sng" kern="1200" dirty="0"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186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89"/>
          <p:cNvGrpSpPr>
            <a:grpSpLocks/>
          </p:cNvGrpSpPr>
          <p:nvPr/>
        </p:nvGrpSpPr>
        <p:grpSpPr bwMode="auto">
          <a:xfrm>
            <a:off x="1303735" y="428626"/>
            <a:ext cx="6482953" cy="4661297"/>
            <a:chOff x="571472" y="642918"/>
            <a:chExt cx="8643998" cy="6215082"/>
          </a:xfrm>
        </p:grpSpPr>
        <p:sp>
          <p:nvSpPr>
            <p:cNvPr id="14341" name="Ligebenet trekant 88"/>
            <p:cNvSpPr>
              <a:spLocks noChangeArrowheads="1"/>
            </p:cNvSpPr>
            <p:nvPr/>
          </p:nvSpPr>
          <p:spPr bwMode="auto">
            <a:xfrm>
              <a:off x="571472" y="642918"/>
              <a:ext cx="8643998" cy="621508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2700" cap="sq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da-DK" sz="1800" kern="1200"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936"/>
            <p:cNvGrpSpPr>
              <a:grpSpLocks/>
            </p:cNvGrpSpPr>
            <p:nvPr/>
          </p:nvGrpSpPr>
          <p:grpSpPr bwMode="auto">
            <a:xfrm>
              <a:off x="1714446" y="785813"/>
              <a:ext cx="6500864" cy="5983287"/>
              <a:chOff x="107101494" y="106445800"/>
              <a:chExt cx="6502281" cy="5982350"/>
            </a:xfrm>
          </p:grpSpPr>
          <p:pic>
            <p:nvPicPr>
              <p:cNvPr id="14343" name="Picture 937" descr="rej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6889"/>
              <a:stretch>
                <a:fillRect/>
              </a:stretch>
            </p:blipFill>
            <p:spPr bwMode="auto">
              <a:xfrm>
                <a:off x="110128462" y="106785039"/>
                <a:ext cx="308571" cy="21255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4" name="Picture 938" descr="broccoli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52" t="4845" r="9067" b="7961"/>
              <a:stretch>
                <a:fillRect/>
              </a:stretch>
            </p:blipFill>
            <p:spPr bwMode="auto">
              <a:xfrm>
                <a:off x="111576451" y="110493536"/>
                <a:ext cx="524571" cy="55542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5" name="Picture 939" descr="banan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-2585774">
                <a:off x="111951998" y="110905417"/>
                <a:ext cx="493714" cy="42294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6" name="Picture 940" descr="kartofler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2341619" y="111274890"/>
                <a:ext cx="942583" cy="77998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7" name="Picture 941" descr="Æbl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2566" t="9964" r="7726" b="10327"/>
              <a:stretch>
                <a:fillRect/>
              </a:stretch>
            </p:blipFill>
            <p:spPr bwMode="auto">
              <a:xfrm>
                <a:off x="112138061" y="110540722"/>
                <a:ext cx="493714" cy="493714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8" name="Picture 942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2506547" y="110818436"/>
                <a:ext cx="304597" cy="2247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49" name="Picture 943" descr="tomat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18000" contrast="18000"/>
              </a:blip>
              <a:srcRect/>
              <a:stretch>
                <a:fillRect/>
              </a:stretch>
            </p:blipFill>
            <p:spPr bwMode="auto">
              <a:xfrm>
                <a:off x="111756349" y="109775981"/>
                <a:ext cx="529354" cy="53927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50" name="Picture 944" descr="tu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11536346" y="109093930"/>
                <a:ext cx="438713" cy="46264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1" name="Text Box 945"/>
              <p:cNvSpPr txBox="1">
                <a:spLocks noChangeArrowheads="1"/>
              </p:cNvSpPr>
              <p:nvPr/>
            </p:nvSpPr>
            <p:spPr bwMode="auto">
              <a:xfrm>
                <a:off x="111314625" y="109478368"/>
                <a:ext cx="792000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Canned tuna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2" name="Picture 946" descr="fisk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438" b="13362"/>
              <a:stretch>
                <a:fillRect/>
              </a:stretch>
            </p:blipFill>
            <p:spPr bwMode="auto">
              <a:xfrm>
                <a:off x="110172008" y="108812721"/>
                <a:ext cx="1441481" cy="41442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3" name="Text Box 947"/>
              <p:cNvSpPr txBox="1">
                <a:spLocks noChangeArrowheads="1"/>
              </p:cNvSpPr>
              <p:nvPr/>
            </p:nvSpPr>
            <p:spPr bwMode="auto">
              <a:xfrm>
                <a:off x="111172725" y="108769859"/>
                <a:ext cx="505811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Salmon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4" name="Picture 948" descr="ko 2,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9818" t="14014" r="39944" b="30623"/>
              <a:stretch>
                <a:fillRect/>
              </a:stretch>
            </p:blipFill>
            <p:spPr bwMode="auto">
              <a:xfrm>
                <a:off x="109919989" y="107102893"/>
                <a:ext cx="782315" cy="57476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5" name="Text Box 949"/>
              <p:cNvSpPr txBox="1">
                <a:spLocks noChangeArrowheads="1"/>
              </p:cNvSpPr>
              <p:nvPr/>
            </p:nvSpPr>
            <p:spPr bwMode="auto">
              <a:xfrm>
                <a:off x="110090272" y="106924581"/>
                <a:ext cx="489503" cy="21156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Shrimp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6" name="Picture 950" descr="ost 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10393663" y="107573212"/>
                <a:ext cx="602286" cy="40714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951" descr="Torsk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10493845" y="108019773"/>
                <a:ext cx="905511" cy="6293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58" name="Line 952"/>
              <p:cNvSpPr>
                <a:spLocks noChangeShapeType="1"/>
              </p:cNvSpPr>
              <p:nvPr/>
            </p:nvSpPr>
            <p:spPr bwMode="auto">
              <a:xfrm>
                <a:off x="110271203" y="106445800"/>
                <a:ext cx="3332572" cy="5646857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59" name="Picture 953" descr="bær_ny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11185869" y="110905779"/>
                <a:ext cx="547938" cy="4581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0" name="Picture 954" descr="ærter_ny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0057337" y="111153822"/>
                <a:ext cx="763838" cy="47025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1" name="Picture 955" descr="mælk 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08597158" y="110731431"/>
                <a:ext cx="455936" cy="5352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2" name="Picture 956" descr="Fruit-Pineapple_web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 rot="5400000">
                <a:off x="109225998" y="108512126"/>
                <a:ext cx="721676" cy="108251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957" descr="kylling_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10896980" y="109639898"/>
                <a:ext cx="827611" cy="774644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4" name="Picture 958" descr="fløde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09313776" y="108317070"/>
                <a:ext cx="368640" cy="36863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5" name="Picture 959" descr="hvede BB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r="22223" b="56250"/>
              <a:stretch>
                <a:fillRect/>
              </a:stretch>
            </p:blipFill>
            <p:spPr bwMode="auto">
              <a:xfrm>
                <a:off x="107253346" y="111492424"/>
                <a:ext cx="708115" cy="5310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66" name="Picture 960" descr="gris BB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6342" t="1544" r="15739" b="12334"/>
              <a:stretch>
                <a:fillRect/>
              </a:stretch>
            </p:blipFill>
            <p:spPr bwMode="auto">
              <a:xfrm>
                <a:off x="109447875" y="109398521"/>
                <a:ext cx="1260529" cy="9288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961"/>
              <p:cNvGrpSpPr>
                <a:grpSpLocks/>
              </p:cNvGrpSpPr>
              <p:nvPr/>
            </p:nvGrpSpPr>
            <p:grpSpPr bwMode="auto">
              <a:xfrm>
                <a:off x="109742892" y="107995232"/>
                <a:ext cx="860160" cy="705773"/>
                <a:chOff x="114287678" y="110386788"/>
                <a:chExt cx="1944000" cy="1512966"/>
              </a:xfrm>
            </p:grpSpPr>
            <p:pic>
              <p:nvPicPr>
                <p:cNvPr id="14425" name="Picture 962" descr="lam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114287678" y="110386788"/>
                  <a:ext cx="1589250" cy="1512966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426" name="Picture 963" descr="lam levende BB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115331678" y="111012900"/>
                  <a:ext cx="900000" cy="587288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368" name="Picture 964" descr="brød 3 Ciabatta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07978991" y="111247626"/>
                <a:ext cx="1222577" cy="76430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69" name="Text Box 965"/>
              <p:cNvSpPr txBox="1">
                <a:spLocks noChangeArrowheads="1"/>
              </p:cNvSpPr>
              <p:nvPr/>
            </p:nvSpPr>
            <p:spPr bwMode="auto">
              <a:xfrm>
                <a:off x="112091228" y="112163287"/>
                <a:ext cx="1404547" cy="264863"/>
              </a:xfrm>
              <a:prstGeom prst="rect">
                <a:avLst/>
              </a:prstGeom>
              <a:noFill/>
              <a:ln w="25400" algn="in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b="1" kern="1200">
                    <a:solidFill>
                      <a:srgbClr val="FF3300"/>
                    </a:solidFill>
                    <a:latin typeface="Times New Roman" pitchFamily="18" charset="0"/>
                    <a:ea typeface="+mn-ea"/>
                    <a:cs typeface="+mn-cs"/>
                  </a:rPr>
                  <a:t>8-20 kg CO</a:t>
                </a:r>
                <a:r>
                  <a:rPr lang="da-DK" sz="750" b="1" kern="1200" baseline="-25000">
                    <a:solidFill>
                      <a:srgbClr val="FF3300"/>
                    </a:solidFill>
                    <a:latin typeface="Times New Roman" pitchFamily="18" charset="0"/>
                    <a:ea typeface="+mn-ea"/>
                    <a:cs typeface="+mn-cs"/>
                  </a:rPr>
                  <a:t>2</a:t>
                </a:r>
                <a:r>
                  <a:rPr lang="da-DK" sz="750" b="1" kern="1200">
                    <a:solidFill>
                      <a:srgbClr val="FF3300"/>
                    </a:solidFill>
                    <a:latin typeface="Times New Roman" pitchFamily="18" charset="0"/>
                    <a:ea typeface="+mn-ea"/>
                    <a:cs typeface="+mn-cs"/>
                  </a:rPr>
                  <a:t>-eq. Per kg</a:t>
                </a: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70" name="Text Box 966"/>
              <p:cNvSpPr txBox="1">
                <a:spLocks noChangeArrowheads="1"/>
              </p:cNvSpPr>
              <p:nvPr/>
            </p:nvSpPr>
            <p:spPr bwMode="auto">
              <a:xfrm>
                <a:off x="110686112" y="112163287"/>
                <a:ext cx="1336888" cy="264863"/>
              </a:xfrm>
              <a:prstGeom prst="rect">
                <a:avLst/>
              </a:prstGeom>
              <a:noFill/>
              <a:ln w="25400" algn="in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b="1" kern="12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2-8 kg CO</a:t>
                </a:r>
                <a:r>
                  <a:rPr lang="da-DK" sz="750" b="1" kern="1200" baseline="-250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2</a:t>
                </a:r>
                <a:r>
                  <a:rPr lang="da-DK" sz="750" b="1" kern="12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-eq. per kg</a:t>
                </a:r>
                <a:r>
                  <a:rPr lang="da-DK" sz="750" kern="1200">
                    <a:solidFill>
                      <a:srgbClr val="FFCC00"/>
                    </a:solidFill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71" name="Text Box 967"/>
              <p:cNvSpPr txBox="1">
                <a:spLocks noChangeArrowheads="1"/>
              </p:cNvSpPr>
              <p:nvPr/>
            </p:nvSpPr>
            <p:spPr bwMode="auto">
              <a:xfrm>
                <a:off x="109412730" y="112163287"/>
                <a:ext cx="1210489" cy="264863"/>
              </a:xfrm>
              <a:prstGeom prst="rect">
                <a:avLst/>
              </a:prstGeom>
              <a:noFill/>
              <a:ln w="25400" algn="in">
                <a:solidFill>
                  <a:srgbClr val="00CC00"/>
                </a:solidFill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b="1" kern="1200">
                    <a:solidFill>
                      <a:srgbClr val="33CC33"/>
                    </a:solidFill>
                    <a:latin typeface="Times New Roman" pitchFamily="18" charset="0"/>
                    <a:ea typeface="+mn-ea"/>
                    <a:cs typeface="+mn-cs"/>
                  </a:rPr>
                  <a:t>0-2 CO</a:t>
                </a:r>
                <a:r>
                  <a:rPr lang="da-DK" sz="750" b="1" kern="1200" baseline="-25000">
                    <a:solidFill>
                      <a:srgbClr val="33CC33"/>
                    </a:solidFill>
                    <a:latin typeface="Times New Roman" pitchFamily="18" charset="0"/>
                    <a:ea typeface="+mn-ea"/>
                    <a:cs typeface="+mn-cs"/>
                  </a:rPr>
                  <a:t>2</a:t>
                </a:r>
                <a:r>
                  <a:rPr lang="da-DK" sz="750" b="1" kern="1200">
                    <a:solidFill>
                      <a:srgbClr val="33CC33"/>
                    </a:solidFill>
                    <a:latin typeface="Times New Roman" pitchFamily="18" charset="0"/>
                    <a:ea typeface="+mn-ea"/>
                    <a:cs typeface="+mn-cs"/>
                  </a:rPr>
                  <a:t>-eq. per kg</a:t>
                </a: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72" name="Picture 968" descr="Makrel_stor 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b="6416"/>
              <a:stretch>
                <a:fillRect/>
              </a:stretch>
            </p:blipFill>
            <p:spPr bwMode="auto">
              <a:xfrm>
                <a:off x="110280852" y="109282581"/>
                <a:ext cx="1002857" cy="33942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3" name="Picture 969" descr="cornflaks BB"/>
              <p:cNvPicPr>
                <a:picLocks noChangeAspect="1" noChangeArrowheads="1"/>
              </p:cNvPicPr>
              <p:nvPr/>
            </p:nvPicPr>
            <p:blipFill>
              <a:blip r:embed="rId26" cstate="print">
                <a:lum bright="12000" contrast="12000"/>
              </a:blip>
              <a:srcRect l="4477" t="4549" r="4477" b="4477"/>
              <a:stretch>
                <a:fillRect/>
              </a:stretch>
            </p:blipFill>
            <p:spPr bwMode="auto">
              <a:xfrm>
                <a:off x="109287622" y="111263121"/>
                <a:ext cx="786857" cy="77395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4" name="Picture 970" descr="æg 2 BB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35458" t="28445" r="40216" b="31989"/>
              <a:stretch>
                <a:fillRect/>
              </a:stretch>
            </p:blipFill>
            <p:spPr bwMode="auto">
              <a:xfrm rot="-5400000">
                <a:off x="108559621" y="110439032"/>
                <a:ext cx="274602" cy="37547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5" name="Picture 971" descr="chokolade 2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8636186" y="109446628"/>
                <a:ext cx="709714" cy="532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6" name="Picture 972" descr="bønner 2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0703494" y="110851136"/>
                <a:ext cx="462857" cy="46285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77" name="Picture 973" descr="olie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10487365" y="110509939"/>
                <a:ext cx="1049143" cy="37269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78" name="Text Box 974"/>
              <p:cNvSpPr txBox="1">
                <a:spLocks noChangeArrowheads="1"/>
              </p:cNvSpPr>
              <p:nvPr/>
            </p:nvSpPr>
            <p:spPr bwMode="auto">
              <a:xfrm>
                <a:off x="110896142" y="109255761"/>
                <a:ext cx="583633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Mackerel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79" name="Picture 975" descr="sild BB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7349" t="22668" r="4471" b="28215"/>
              <a:stretch>
                <a:fillRect/>
              </a:stretch>
            </p:blipFill>
            <p:spPr bwMode="auto">
              <a:xfrm>
                <a:off x="108532461" y="109984340"/>
                <a:ext cx="942234" cy="34025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80" name="Text Box 976"/>
              <p:cNvSpPr txBox="1">
                <a:spLocks noChangeArrowheads="1"/>
              </p:cNvSpPr>
              <p:nvPr/>
            </p:nvSpPr>
            <p:spPr bwMode="auto">
              <a:xfrm>
                <a:off x="108313875" y="110176633"/>
                <a:ext cx="573900" cy="19229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Herring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81" name="Text Box 977"/>
              <p:cNvSpPr txBox="1">
                <a:spLocks noChangeArrowheads="1"/>
              </p:cNvSpPr>
              <p:nvPr/>
            </p:nvSpPr>
            <p:spPr bwMode="auto">
              <a:xfrm>
                <a:off x="110627944" y="108477988"/>
                <a:ext cx="308572" cy="15428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Cod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382" name="Picture 978" descr="Ris"/>
              <p:cNvPicPr>
                <a:picLocks noChangeAspect="1" noChangeArrowheads="1"/>
              </p:cNvPicPr>
              <p:nvPr/>
            </p:nvPicPr>
            <p:blipFill>
              <a:blip r:embed="rId32" cstate="print">
                <a:lum bright="-6000" contrast="12000"/>
              </a:blip>
              <a:srcRect/>
              <a:stretch>
                <a:fillRect/>
              </a:stretch>
            </p:blipFill>
            <p:spPr bwMode="auto">
              <a:xfrm rot="-5400000">
                <a:off x="107851794" y="110893602"/>
                <a:ext cx="562362" cy="6480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3" name="Picture 979" descr="pasta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 rot="5400000">
                <a:off x="110142933" y="111564011"/>
                <a:ext cx="380293" cy="49371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4" name="Picture 980" descr="hvidkål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 l="3824" t="5736" r="19695" b="17783"/>
              <a:stretch>
                <a:fillRect/>
              </a:stretch>
            </p:blipFill>
            <p:spPr bwMode="auto">
              <a:xfrm>
                <a:off x="110795936" y="111312150"/>
                <a:ext cx="709715" cy="70971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5" name="Picture 981" descr="is 2 BB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 l="14999" t="9525" r="14999" b="9523"/>
              <a:stretch>
                <a:fillRect/>
              </a:stretch>
            </p:blipFill>
            <p:spPr bwMode="auto">
              <a:xfrm>
                <a:off x="109096362" y="110509864"/>
                <a:ext cx="623724" cy="75737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6" name="Picture 982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9004148" y="111660153"/>
                <a:ext cx="304596" cy="2247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7" name="Picture 983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8831020" y="109094843"/>
                <a:ext cx="304597" cy="224711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14388" name="Picture 984" descr="j02932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7594780" y="111675662"/>
                <a:ext cx="304597" cy="22471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985"/>
              <p:cNvGrpSpPr>
                <a:grpSpLocks/>
              </p:cNvGrpSpPr>
              <p:nvPr/>
            </p:nvGrpSpPr>
            <p:grpSpPr bwMode="auto">
              <a:xfrm>
                <a:off x="107101494" y="112159954"/>
                <a:ext cx="2233123" cy="259746"/>
                <a:chOff x="111979063" y="120870435"/>
                <a:chExt cx="5621157" cy="606074"/>
              </a:xfrm>
            </p:grpSpPr>
            <p:sp>
              <p:nvSpPr>
                <p:cNvPr id="14422" name="Text Box 986"/>
                <p:cNvSpPr txBox="1">
                  <a:spLocks noChangeArrowheads="1"/>
                </p:cNvSpPr>
                <p:nvPr/>
              </p:nvSpPr>
              <p:spPr bwMode="auto">
                <a:xfrm>
                  <a:off x="111979063" y="120870435"/>
                  <a:ext cx="5549158" cy="606074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ts val="150"/>
                    </a:spcAft>
                    <a:buClrTx/>
                    <a:defRPr/>
                  </a:pPr>
                  <a:r>
                    <a:rPr lang="da-DK" sz="975" kern="1200">
                      <a:latin typeface="Times New Roman" pitchFamily="18" charset="0"/>
                      <a:ea typeface="+mn-ea"/>
                      <a:cs typeface="+mn-cs"/>
                    </a:rPr>
                    <a:t>       =Average of food group</a:t>
                  </a: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23" name="Rectangle 987"/>
                <p:cNvSpPr>
                  <a:spLocks noChangeArrowheads="1"/>
                </p:cNvSpPr>
                <p:nvPr/>
              </p:nvSpPr>
              <p:spPr bwMode="auto">
                <a:xfrm>
                  <a:off x="112488220" y="120900507"/>
                  <a:ext cx="5112000" cy="576000"/>
                </a:xfrm>
                <a:prstGeom prst="rect">
                  <a:avLst/>
                </a:prstGeom>
                <a:noFill/>
                <a:ln w="9525" algn="in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4424" name="Picture 988" descr="j0293236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12531762" y="120929535"/>
                  <a:ext cx="710726" cy="524326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390" name="Picture 989" descr="musling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108064918" y="110481480"/>
                <a:ext cx="427649" cy="40352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6" name="Group 990"/>
              <p:cNvGrpSpPr>
                <a:grpSpLocks/>
              </p:cNvGrpSpPr>
              <p:nvPr/>
            </p:nvGrpSpPr>
            <p:grpSpPr bwMode="auto">
              <a:xfrm>
                <a:off x="107179318" y="110469750"/>
                <a:ext cx="6368914" cy="1592230"/>
                <a:chOff x="108172826" y="115574799"/>
                <a:chExt cx="12384000" cy="3096002"/>
              </a:xfrm>
            </p:grpSpPr>
            <p:sp>
              <p:nvSpPr>
                <p:cNvPr id="14417" name="Line 991"/>
                <p:cNvSpPr>
                  <a:spLocks noChangeShapeType="1"/>
                </p:cNvSpPr>
                <p:nvPr/>
              </p:nvSpPr>
              <p:spPr bwMode="auto">
                <a:xfrm flipH="1">
                  <a:off x="108172826" y="115574800"/>
                  <a:ext cx="1728000" cy="3096000"/>
                </a:xfrm>
                <a:prstGeom prst="line">
                  <a:avLst/>
                </a:prstGeom>
                <a:noFill/>
                <a:ln w="50800" algn="ctr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" name="Group 992"/>
                <p:cNvGrpSpPr>
                  <a:grpSpLocks/>
                </p:cNvGrpSpPr>
                <p:nvPr/>
              </p:nvGrpSpPr>
              <p:grpSpPr bwMode="auto">
                <a:xfrm>
                  <a:off x="108172826" y="115574799"/>
                  <a:ext cx="12384000" cy="3096002"/>
                  <a:chOff x="108172826" y="115574799"/>
                  <a:chExt cx="12384000" cy="3096002"/>
                </a:xfrm>
              </p:grpSpPr>
              <p:sp>
                <p:nvSpPr>
                  <p:cNvPr id="14419" name="Line 993"/>
                  <p:cNvSpPr>
                    <a:spLocks noChangeShapeType="1"/>
                  </p:cNvSpPr>
                  <p:nvPr/>
                </p:nvSpPr>
                <p:spPr bwMode="auto">
                  <a:xfrm>
                    <a:off x="108172826" y="118670800"/>
                    <a:ext cx="12384000" cy="1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0" name="Line 9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8720826" y="115574799"/>
                    <a:ext cx="1835999" cy="3096000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1" name="Line 9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900826" y="115574799"/>
                    <a:ext cx="8820000" cy="1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00CC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4392" name="Line 996"/>
              <p:cNvSpPr>
                <a:spLocks noChangeShapeType="1"/>
              </p:cNvSpPr>
              <p:nvPr/>
            </p:nvSpPr>
            <p:spPr bwMode="auto">
              <a:xfrm>
                <a:off x="108049489" y="110432722"/>
                <a:ext cx="4573029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3" name="Line 997"/>
              <p:cNvSpPr>
                <a:spLocks noChangeShapeType="1"/>
              </p:cNvSpPr>
              <p:nvPr/>
            </p:nvSpPr>
            <p:spPr bwMode="auto">
              <a:xfrm>
                <a:off x="108975204" y="108766436"/>
                <a:ext cx="2666057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4" name="Line 998"/>
              <p:cNvSpPr>
                <a:spLocks noChangeShapeType="1"/>
              </p:cNvSpPr>
              <p:nvPr/>
            </p:nvSpPr>
            <p:spPr bwMode="auto">
              <a:xfrm>
                <a:off x="107123775" y="112099007"/>
                <a:ext cx="6480000" cy="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5" name="Line 999"/>
              <p:cNvSpPr>
                <a:spLocks noChangeShapeType="1"/>
              </p:cNvSpPr>
              <p:nvPr/>
            </p:nvSpPr>
            <p:spPr bwMode="auto">
              <a:xfrm flipV="1">
                <a:off x="107123775" y="106452150"/>
                <a:ext cx="3147428" cy="5646857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396" name="Text Box 1000"/>
              <p:cNvSpPr txBox="1">
                <a:spLocks noChangeArrowheads="1"/>
              </p:cNvSpPr>
              <p:nvPr/>
            </p:nvSpPr>
            <p:spPr bwMode="auto">
              <a:xfrm rot="-457772">
                <a:off x="108813094" y="110967074"/>
                <a:ext cx="235471" cy="118164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375" kern="1200">
                    <a:solidFill>
                      <a:srgbClr val="0000FF"/>
                    </a:solidFill>
                    <a:latin typeface="Arial Black" pitchFamily="34" charset="0"/>
                    <a:ea typeface="+mn-ea"/>
                    <a:cs typeface="+mn-cs"/>
                  </a:rPr>
                  <a:t>Milk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8" name="Group 1001"/>
              <p:cNvGrpSpPr>
                <a:grpSpLocks/>
              </p:cNvGrpSpPr>
              <p:nvPr/>
            </p:nvGrpSpPr>
            <p:grpSpPr bwMode="auto">
              <a:xfrm>
                <a:off x="109067775" y="106544721"/>
                <a:ext cx="2480915" cy="2166172"/>
                <a:chOff x="112705626" y="105893021"/>
                <a:chExt cx="6660232" cy="5815279"/>
              </a:xfrm>
            </p:grpSpPr>
            <p:grpSp>
              <p:nvGrpSpPr>
                <p:cNvPr id="9" name="Group 1002"/>
                <p:cNvGrpSpPr>
                  <a:grpSpLocks/>
                </p:cNvGrpSpPr>
                <p:nvPr/>
              </p:nvGrpSpPr>
              <p:grpSpPr bwMode="auto">
                <a:xfrm>
                  <a:off x="112705626" y="105893021"/>
                  <a:ext cx="6660232" cy="5815279"/>
                  <a:chOff x="111844826" y="107942800"/>
                  <a:chExt cx="4824000" cy="4212001"/>
                </a:xfrm>
              </p:grpSpPr>
              <p:sp>
                <p:nvSpPr>
                  <p:cNvPr id="14414" name="Line 10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1844826" y="107942800"/>
                    <a:ext cx="2339999" cy="4212000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15" name="Line 1004"/>
                  <p:cNvSpPr>
                    <a:spLocks noChangeShapeType="1"/>
                  </p:cNvSpPr>
                  <p:nvPr/>
                </p:nvSpPr>
                <p:spPr bwMode="auto">
                  <a:xfrm>
                    <a:off x="111844826" y="112154800"/>
                    <a:ext cx="4824000" cy="1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16" name="Line 100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4184825" y="107942800"/>
                    <a:ext cx="2484000" cy="4212000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lIns="27432" tIns="27432" rIns="27432" bIns="27432"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defRPr/>
                    </a:pPr>
                    <a:endParaRPr lang="da-DK" sz="1800" kern="1200"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14413" name="Picture 1006"/>
                <p:cNvPicPr>
                  <a:picLocks noChangeAspect="1" noChangeArrowheads="1"/>
                </p:cNvPicPr>
                <p:nvPr/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114430339" y="108743045"/>
                  <a:ext cx="1224000" cy="1025934"/>
                </a:xfrm>
                <a:prstGeom prst="rect">
                  <a:avLst/>
                </a:prstGeom>
                <a:noFill/>
                <a:ln w="50800" algn="in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398" name="Picture 1007" descr="Margarine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109752299" y="110650841"/>
                <a:ext cx="673418" cy="49159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sp>
            <p:nvSpPr>
              <p:cNvPr id="14399" name="Text Box 1008"/>
              <p:cNvSpPr txBox="1">
                <a:spLocks noChangeArrowheads="1"/>
              </p:cNvSpPr>
              <p:nvPr/>
            </p:nvSpPr>
            <p:spPr bwMode="auto">
              <a:xfrm>
                <a:off x="109763865" y="107842084"/>
                <a:ext cx="491910" cy="17501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Butter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0" name="Text Box 1009"/>
              <p:cNvSpPr txBox="1">
                <a:spLocks noChangeArrowheads="1"/>
              </p:cNvSpPr>
              <p:nvPr/>
            </p:nvSpPr>
            <p:spPr bwMode="auto">
              <a:xfrm>
                <a:off x="108887855" y="109228941"/>
                <a:ext cx="1429082" cy="21675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GB" sz="750" kern="1200">
                    <a:solidFill>
                      <a:srgbClr val="333333"/>
                    </a:solidFill>
                    <a:latin typeface="Times New Roman" pitchFamily="18" charset="0"/>
                    <a:ea typeface="+mn-ea"/>
                    <a:cs typeface="+mn-cs"/>
                  </a:rPr>
                  <a:t>Tropical</a:t>
                </a:r>
                <a:r>
                  <a:rPr lang="en-GB" sz="750" kern="1200">
                    <a:latin typeface="Times New Roman" pitchFamily="18" charset="0"/>
                    <a:ea typeface="+mn-ea"/>
                    <a:cs typeface="+mn-cs"/>
                  </a:rPr>
                  <a:t> </a:t>
                </a:r>
                <a:r>
                  <a:rPr lang="en-GB" sz="750" kern="1200">
                    <a:solidFill>
                      <a:srgbClr val="333333"/>
                    </a:solidFill>
                    <a:latin typeface="Times New Roman" pitchFamily="18" charset="0"/>
                    <a:ea typeface="+mn-ea"/>
                    <a:cs typeface="+mn-cs"/>
                  </a:rPr>
                  <a:t>fruit by air plane</a:t>
                </a:r>
              </a:p>
            </p:txBody>
          </p:sp>
          <p:sp>
            <p:nvSpPr>
              <p:cNvPr id="14401" name="Text Box 1010"/>
              <p:cNvSpPr txBox="1">
                <a:spLocks noChangeArrowheads="1"/>
              </p:cNvSpPr>
              <p:nvPr/>
            </p:nvSpPr>
            <p:spPr bwMode="auto">
              <a:xfrm>
                <a:off x="112518267" y="111019603"/>
                <a:ext cx="329508" cy="184547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Fruit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2" name="Text Box 1011"/>
              <p:cNvSpPr txBox="1">
                <a:spLocks noChangeArrowheads="1"/>
              </p:cNvSpPr>
              <p:nvPr/>
            </p:nvSpPr>
            <p:spPr bwMode="auto">
              <a:xfrm>
                <a:off x="109047621" y="111859408"/>
                <a:ext cx="380154" cy="225692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Bread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3" name="Text Box 1012"/>
              <p:cNvSpPr txBox="1">
                <a:spLocks noChangeArrowheads="1"/>
              </p:cNvSpPr>
              <p:nvPr/>
            </p:nvSpPr>
            <p:spPr bwMode="auto">
              <a:xfrm>
                <a:off x="107497195" y="111860081"/>
                <a:ext cx="490580" cy="20806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Cereals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4" name="Text Box 1013"/>
              <p:cNvSpPr txBox="1">
                <a:spLocks noChangeArrowheads="1"/>
              </p:cNvSpPr>
              <p:nvPr/>
            </p:nvSpPr>
            <p:spPr bwMode="auto">
              <a:xfrm>
                <a:off x="107550291" y="111323867"/>
                <a:ext cx="329484" cy="20428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Rice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05" name="Text Box 1014"/>
              <p:cNvSpPr txBox="1">
                <a:spLocks noChangeArrowheads="1"/>
              </p:cNvSpPr>
              <p:nvPr/>
            </p:nvSpPr>
            <p:spPr bwMode="auto">
              <a:xfrm>
                <a:off x="110435775" y="110842892"/>
                <a:ext cx="431581" cy="18125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  <p:txBody>
              <a:bodyPr lIns="27432" tIns="27432" rIns="27432" bIns="27432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da-DK" sz="750" kern="1200">
                    <a:latin typeface="Times New Roman" pitchFamily="18" charset="0"/>
                    <a:ea typeface="+mn-ea"/>
                    <a:cs typeface="+mn-cs"/>
                  </a:rPr>
                  <a:t>Beans</a:t>
                </a:r>
                <a:endParaRPr lang="da-DK" sz="1800" kern="120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4406" name="Picture 1015" descr="gullerod_ny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111505573" y="111388836"/>
                <a:ext cx="829336" cy="58194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1016"/>
              <p:cNvGrpSpPr>
                <a:grpSpLocks/>
              </p:cNvGrpSpPr>
              <p:nvPr/>
            </p:nvGrpSpPr>
            <p:grpSpPr bwMode="auto">
              <a:xfrm>
                <a:off x="108105032" y="108803465"/>
                <a:ext cx="4461943" cy="1592229"/>
                <a:chOff x="109972825" y="112334801"/>
                <a:chExt cx="8676001" cy="3096001"/>
              </a:xfrm>
            </p:grpSpPr>
            <p:sp>
              <p:nvSpPr>
                <p:cNvPr id="14408" name="Line 1017"/>
                <p:cNvSpPr>
                  <a:spLocks noChangeShapeType="1"/>
                </p:cNvSpPr>
                <p:nvPr/>
              </p:nvSpPr>
              <p:spPr bwMode="auto">
                <a:xfrm flipH="1">
                  <a:off x="109972825" y="112334801"/>
                  <a:ext cx="1728000" cy="3096000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09" name="Line 1018"/>
                <p:cNvSpPr>
                  <a:spLocks noChangeShapeType="1"/>
                </p:cNvSpPr>
                <p:nvPr/>
              </p:nvSpPr>
              <p:spPr bwMode="auto">
                <a:xfrm>
                  <a:off x="109972825" y="115430801"/>
                  <a:ext cx="8676000" cy="1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10" name="Line 1019"/>
                <p:cNvSpPr>
                  <a:spLocks noChangeShapeType="1"/>
                </p:cNvSpPr>
                <p:nvPr/>
              </p:nvSpPr>
              <p:spPr bwMode="auto">
                <a:xfrm flipH="1" flipV="1">
                  <a:off x="116812825" y="112334801"/>
                  <a:ext cx="1836001" cy="3096000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11" name="Line 1020"/>
                <p:cNvSpPr>
                  <a:spLocks noChangeShapeType="1"/>
                </p:cNvSpPr>
                <p:nvPr/>
              </p:nvSpPr>
              <p:spPr bwMode="auto">
                <a:xfrm flipH="1">
                  <a:off x="111700825" y="112334801"/>
                  <a:ext cx="5112000" cy="1"/>
                </a:xfrm>
                <a:prstGeom prst="line">
                  <a:avLst/>
                </a:prstGeom>
                <a:noFill/>
                <a:ln w="38100" algn="ctr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lIns="27432" tIns="27432" rIns="27432" bIns="27432"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defRPr/>
                  </a:pPr>
                  <a:endParaRPr lang="da-DK" sz="1800" kern="1200"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243" name="Titel 1"/>
          <p:cNvSpPr>
            <a:spLocks noGrp="1"/>
          </p:cNvSpPr>
          <p:nvPr>
            <p:ph type="title" idx="4294967295"/>
          </p:nvPr>
        </p:nvSpPr>
        <p:spPr>
          <a:xfrm>
            <a:off x="1303734" y="91753"/>
            <a:ext cx="6482953" cy="535781"/>
          </a:xfrm>
        </p:spPr>
        <p:txBody>
          <a:bodyPr/>
          <a:lstStyle/>
          <a:p>
            <a:pPr>
              <a:defRPr/>
            </a:pPr>
            <a:r>
              <a:rPr lang="da-DK" sz="2800" kern="1200" dirty="0">
                <a:solidFill>
                  <a:schemeClr val="dk1"/>
                </a:solidFill>
                <a:latin typeface="Economica"/>
              </a:rPr>
              <a:t>CO2-pyramid for </a:t>
            </a:r>
            <a:r>
              <a:rPr lang="da-DK" sz="2800" kern="1200" dirty="0" err="1">
                <a:solidFill>
                  <a:schemeClr val="dk1"/>
                </a:solidFill>
                <a:latin typeface="Economica"/>
              </a:rPr>
              <a:t>food</a:t>
            </a:r>
            <a:r>
              <a:rPr lang="da-DK" sz="2800" kern="1200" dirty="0">
                <a:solidFill>
                  <a:schemeClr val="dk1"/>
                </a:solidFill>
                <a:latin typeface="Economica"/>
              </a:rPr>
              <a:t> (</a:t>
            </a:r>
            <a:r>
              <a:rPr lang="da-DK" sz="2800" kern="1200" dirty="0" err="1">
                <a:solidFill>
                  <a:schemeClr val="dk1"/>
                </a:solidFill>
                <a:latin typeface="Economica"/>
              </a:rPr>
              <a:t>waste</a:t>
            </a:r>
            <a:r>
              <a:rPr lang="da-DK" sz="2800" kern="1200" dirty="0">
                <a:solidFill>
                  <a:schemeClr val="dk1"/>
                </a:solidFill>
                <a:latin typeface="Economica"/>
              </a:rPr>
              <a:t>)</a:t>
            </a:r>
          </a:p>
        </p:txBody>
      </p:sp>
      <p:sp>
        <p:nvSpPr>
          <p:cNvPr id="14340" name="TextBox 89"/>
          <p:cNvSpPr txBox="1">
            <a:spLocks noChangeArrowheads="1"/>
          </p:cNvSpPr>
          <p:nvPr/>
        </p:nvSpPr>
        <p:spPr bwMode="auto">
          <a:xfrm>
            <a:off x="1303735" y="573528"/>
            <a:ext cx="205352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The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higher</a:t>
            </a: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 in the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pyramid</a:t>
            </a: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, the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higher</a:t>
            </a:r>
            <a:r>
              <a:rPr lang="da-DK" sz="1800" kern="1200" dirty="0">
                <a:latin typeface="Times New Roman" pitchFamily="18" charset="0"/>
                <a:ea typeface="+mn-ea"/>
                <a:cs typeface="+mn-cs"/>
              </a:rPr>
              <a:t> GHG-emissions per kilo </a:t>
            </a:r>
            <a:r>
              <a:rPr lang="da-DK" sz="1800" kern="1200" dirty="0" err="1">
                <a:latin typeface="Times New Roman" pitchFamily="18" charset="0"/>
                <a:ea typeface="+mn-ea"/>
                <a:cs typeface="+mn-cs"/>
              </a:rPr>
              <a:t>food</a:t>
            </a:r>
            <a:endParaRPr lang="da-DK" sz="1800" kern="1200" dirty="0">
              <a:latin typeface="Times New Roman" pitchFamily="18" charset="0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Meat 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vs</a:t>
            </a: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 plant-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based</a:t>
            </a:r>
            <a:endParaRPr lang="da-DK" sz="1800" i="1" kern="1200" dirty="0">
              <a:latin typeface="Times New Roman" pitchFamily="18" charset="0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Types of 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meat</a:t>
            </a:r>
            <a:r>
              <a:rPr lang="da-DK" sz="1800" i="1" kern="1200" dirty="0"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lang="da-DK" sz="1800" i="1" kern="1200" dirty="0" err="1">
                <a:latin typeface="Times New Roman" pitchFamily="18" charset="0"/>
                <a:ea typeface="+mn-ea"/>
                <a:cs typeface="+mn-cs"/>
              </a:rPr>
              <a:t>plants</a:t>
            </a:r>
            <a:endParaRPr lang="da-DK" sz="1800" i="1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" name="Tekstboks 3"/>
          <p:cNvSpPr txBox="1">
            <a:spLocks noChangeArrowheads="1"/>
          </p:cNvSpPr>
          <p:nvPr/>
        </p:nvSpPr>
        <p:spPr bwMode="auto">
          <a:xfrm rot="10800000" flipV="1">
            <a:off x="1222513" y="2708767"/>
            <a:ext cx="18901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200" b="1" u="sng" kern="1200" dirty="0" err="1">
                <a:latin typeface="Times New Roman" pitchFamily="18" charset="0"/>
                <a:ea typeface="+mn-ea"/>
                <a:cs typeface="+mn-cs"/>
              </a:rPr>
              <a:t>Ref</a:t>
            </a:r>
            <a:r>
              <a:rPr lang="da-DK" sz="1200" b="1" u="sng" kern="1200" dirty="0">
                <a:latin typeface="Times New Roman" pitchFamily="18" charset="0"/>
                <a:ea typeface="+mn-ea"/>
                <a:cs typeface="+mn-cs"/>
              </a:rPr>
              <a:t>:</a:t>
            </a:r>
            <a:r>
              <a:rPr lang="da-DK" sz="1200" b="1" kern="1200" dirty="0"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a-DK" sz="1200" kern="1200" dirty="0">
                <a:latin typeface="Times New Roman" pitchFamily="18" charset="0"/>
                <a:ea typeface="+mn-ea"/>
                <a:cs typeface="+mn-cs"/>
              </a:rPr>
              <a:t>Lund &amp; Madsen, 2008</a:t>
            </a:r>
            <a:endParaRPr lang="da-DK" sz="1200" u="sng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7CB293F-6490-2323-0D93-3B493EDE22FA}"/>
              </a:ext>
            </a:extLst>
          </p:cNvPr>
          <p:cNvSpPr/>
          <p:nvPr/>
        </p:nvSpPr>
        <p:spPr>
          <a:xfrm>
            <a:off x="4883558" y="2916861"/>
            <a:ext cx="1239757" cy="60391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3C222BA-494E-C4CC-7F5A-5ECC8EBBA554}"/>
              </a:ext>
            </a:extLst>
          </p:cNvPr>
          <p:cNvSpPr txBox="1"/>
          <p:nvPr/>
        </p:nvSpPr>
        <p:spPr>
          <a:xfrm>
            <a:off x="6861842" y="3033816"/>
            <a:ext cx="20056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What</a:t>
            </a:r>
            <a:r>
              <a:rPr lang="da-DK" dirty="0"/>
              <a:t> is </a:t>
            </a:r>
            <a:r>
              <a:rPr lang="da-DK" dirty="0" err="1"/>
              <a:t>contributing</a:t>
            </a:r>
            <a:r>
              <a:rPr lang="da-DK" dirty="0"/>
              <a:t> to </a:t>
            </a:r>
          </a:p>
          <a:p>
            <a:r>
              <a:rPr lang="da-DK" dirty="0"/>
              <a:t>the </a:t>
            </a:r>
            <a:r>
              <a:rPr lang="da-DK" dirty="0" err="1"/>
              <a:t>climaate</a:t>
            </a:r>
            <a:r>
              <a:rPr lang="da-DK" dirty="0"/>
              <a:t> </a:t>
            </a:r>
            <a:r>
              <a:rPr lang="da-DK" dirty="0" err="1"/>
              <a:t>impact</a:t>
            </a:r>
            <a:r>
              <a:rPr lang="da-DK" dirty="0"/>
              <a:t> of </a:t>
            </a:r>
          </a:p>
          <a:p>
            <a:r>
              <a:rPr lang="da-DK" dirty="0"/>
              <a:t>the </a:t>
            </a:r>
            <a:r>
              <a:rPr lang="da-DK" dirty="0" err="1"/>
              <a:t>two</a:t>
            </a:r>
            <a:r>
              <a:rPr lang="da-DK" dirty="0"/>
              <a:t> foods?</a:t>
            </a:r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7C178C76-D617-E908-D77D-40FDC3AD85D2}"/>
              </a:ext>
            </a:extLst>
          </p:cNvPr>
          <p:cNvCxnSpPr>
            <a:cxnSpLocks/>
          </p:cNvCxnSpPr>
          <p:nvPr/>
        </p:nvCxnSpPr>
        <p:spPr>
          <a:xfrm flipH="1">
            <a:off x="6043740" y="3238087"/>
            <a:ext cx="884071" cy="5061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835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13" y="239288"/>
            <a:ext cx="8271451" cy="1161306"/>
          </a:xfrm>
        </p:spPr>
        <p:txBody>
          <a:bodyPr/>
          <a:lstStyle/>
          <a:p>
            <a:r>
              <a:rPr lang="en-GB" sz="3000" kern="1200" dirty="0">
                <a:solidFill>
                  <a:schemeClr val="dk1"/>
                </a:solidFill>
                <a:latin typeface="Economica"/>
              </a:rPr>
              <a:t>Climate impact from different food groups in the average Danish diet</a:t>
            </a:r>
            <a:br>
              <a:rPr lang="en-GB" sz="3000" kern="1200" dirty="0">
                <a:solidFill>
                  <a:schemeClr val="dk1"/>
                </a:solidFill>
                <a:latin typeface="Economica"/>
              </a:rPr>
            </a:br>
            <a:r>
              <a:rPr lang="en-GB" sz="3000" kern="1200" dirty="0">
                <a:solidFill>
                  <a:schemeClr val="dk1"/>
                </a:solidFill>
                <a:latin typeface="Economica"/>
              </a:rPr>
              <a:t>- combining GHG calculations and diet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670" y="1491630"/>
            <a:ext cx="5999280" cy="3348372"/>
          </a:xfrm>
        </p:spPr>
        <p:txBody>
          <a:bodyPr/>
          <a:lstStyle/>
          <a:p>
            <a:r>
              <a:rPr lang="da-DK" sz="2025" dirty="0"/>
              <a:t>Meat products : 29%</a:t>
            </a:r>
          </a:p>
          <a:p>
            <a:r>
              <a:rPr lang="da-DK" sz="2025" dirty="0" err="1"/>
              <a:t>Dairy</a:t>
            </a:r>
            <a:r>
              <a:rPr lang="da-DK" sz="2025" dirty="0"/>
              <a:t> products: 22%</a:t>
            </a:r>
          </a:p>
          <a:p>
            <a:r>
              <a:rPr lang="da-DK" sz="2025" dirty="0" err="1"/>
              <a:t>Fruit</a:t>
            </a:r>
            <a:r>
              <a:rPr lang="da-DK" sz="2025" dirty="0"/>
              <a:t> and </a:t>
            </a:r>
            <a:r>
              <a:rPr lang="da-DK" sz="2025" dirty="0" err="1"/>
              <a:t>vegetables</a:t>
            </a:r>
            <a:r>
              <a:rPr lang="da-DK" sz="2025" dirty="0"/>
              <a:t>: 17%</a:t>
            </a:r>
          </a:p>
          <a:p>
            <a:r>
              <a:rPr lang="da-DK" sz="2025" dirty="0" err="1"/>
              <a:t>Beverages</a:t>
            </a:r>
            <a:r>
              <a:rPr lang="da-DK" sz="2025" dirty="0"/>
              <a:t>: 15%</a:t>
            </a:r>
          </a:p>
          <a:p>
            <a:r>
              <a:rPr lang="da-DK" sz="2025" dirty="0" err="1"/>
              <a:t>Grain</a:t>
            </a:r>
            <a:r>
              <a:rPr lang="da-DK" sz="2025" dirty="0"/>
              <a:t> and </a:t>
            </a:r>
            <a:r>
              <a:rPr lang="da-DK" sz="2025" dirty="0" err="1"/>
              <a:t>bread</a:t>
            </a:r>
            <a:r>
              <a:rPr lang="da-DK" sz="2025" dirty="0"/>
              <a:t>: 7%</a:t>
            </a:r>
          </a:p>
          <a:p>
            <a:r>
              <a:rPr lang="da-DK" sz="2025" dirty="0"/>
              <a:t>Fish: 4%</a:t>
            </a:r>
          </a:p>
          <a:p>
            <a:r>
              <a:rPr lang="da-DK" sz="2025" dirty="0"/>
              <a:t>Fat: 3%</a:t>
            </a:r>
          </a:p>
          <a:p>
            <a:r>
              <a:rPr lang="da-DK" sz="2025" dirty="0" err="1"/>
              <a:t>Sugar</a:t>
            </a:r>
            <a:r>
              <a:rPr lang="da-DK" sz="2025" dirty="0"/>
              <a:t> and </a:t>
            </a:r>
            <a:r>
              <a:rPr lang="da-DK" sz="2025" dirty="0" err="1"/>
              <a:t>candies</a:t>
            </a:r>
            <a:r>
              <a:rPr lang="da-DK" sz="2025" dirty="0"/>
              <a:t>: 2%</a:t>
            </a:r>
          </a:p>
          <a:p>
            <a:r>
              <a:rPr lang="da-DK" sz="2025" dirty="0" err="1"/>
              <a:t>Eggs</a:t>
            </a:r>
            <a:r>
              <a:rPr lang="da-DK" sz="2025" dirty="0"/>
              <a:t>: 1%</a:t>
            </a:r>
            <a:endParaRPr lang="en-GB" sz="202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E78DA-BC2F-764D-2148-24FD07E37F79}"/>
              </a:ext>
            </a:extLst>
          </p:cNvPr>
          <p:cNvSpPr txBox="1"/>
          <p:nvPr/>
        </p:nvSpPr>
        <p:spPr>
          <a:xfrm>
            <a:off x="6628247" y="4499637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Ref.: </a:t>
            </a:r>
            <a:r>
              <a:rPr lang="da-DK" dirty="0"/>
              <a:t>Jørgensen, 2008</a:t>
            </a:r>
            <a:endParaRPr lang="da-DK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a-DK" sz="4400" dirty="0" err="1">
                <a:sym typeface="EB Garamond"/>
              </a:rPr>
              <a:t>What</a:t>
            </a:r>
            <a:r>
              <a:rPr lang="da-DK" sz="4400" dirty="0">
                <a:sym typeface="EB Garamond"/>
              </a:rPr>
              <a:t> is ”plant-</a:t>
            </a:r>
            <a:r>
              <a:rPr lang="da-DK" sz="4400" dirty="0" err="1">
                <a:sym typeface="EB Garamond"/>
              </a:rPr>
              <a:t>based</a:t>
            </a:r>
            <a:r>
              <a:rPr lang="da-DK" sz="4400" dirty="0">
                <a:sym typeface="EB Garamond"/>
              </a:rPr>
              <a:t> food”? </a:t>
            </a:r>
            <a:endParaRPr sz="4400" dirty="0"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922477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C0C15-693B-EC97-A2A4-B5BE4F95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500" dirty="0" err="1"/>
              <a:t>Different</a:t>
            </a:r>
            <a:r>
              <a:rPr lang="da-DK" sz="3500" dirty="0"/>
              <a:t> </a:t>
            </a:r>
            <a:r>
              <a:rPr lang="da-DK" sz="3500" dirty="0" err="1"/>
              <a:t>values</a:t>
            </a:r>
            <a:r>
              <a:rPr lang="da-DK" sz="3500" dirty="0"/>
              <a:t> in </a:t>
            </a:r>
            <a:r>
              <a:rPr lang="da-DK" sz="3500" dirty="0" err="1"/>
              <a:t>focus</a:t>
            </a:r>
            <a:r>
              <a:rPr lang="da-DK" sz="3500" dirty="0"/>
              <a:t> in </a:t>
            </a:r>
            <a:r>
              <a:rPr lang="da-DK" sz="3500" dirty="0" err="1"/>
              <a:t>development</a:t>
            </a:r>
            <a:r>
              <a:rPr lang="da-DK" sz="3500" dirty="0"/>
              <a:t> of plant-</a:t>
            </a:r>
            <a:r>
              <a:rPr lang="da-DK" sz="3500" dirty="0" err="1"/>
              <a:t>based</a:t>
            </a:r>
            <a:r>
              <a:rPr lang="da-DK" sz="3500" dirty="0"/>
              <a:t> food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3A77EE-76CC-E34E-56F5-1EC64DA4F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413861"/>
            <a:ext cx="8520600" cy="3065932"/>
          </a:xfrm>
        </p:spPr>
        <p:txBody>
          <a:bodyPr/>
          <a:lstStyle/>
          <a:p>
            <a:r>
              <a:rPr lang="en-US" dirty="0"/>
              <a:t>Sufficiently nutritious?</a:t>
            </a:r>
          </a:p>
          <a:p>
            <a:pPr lvl="1"/>
            <a:r>
              <a:rPr lang="en-US" dirty="0"/>
              <a:t>Much focus on pea (protein) as raw material =&gt; </a:t>
            </a:r>
          </a:p>
          <a:p>
            <a:pPr lvl="1"/>
            <a:r>
              <a:rPr lang="en-US" dirty="0"/>
              <a:t>Need to fear whether the consumer gets enough protein with plant-based foods?</a:t>
            </a:r>
          </a:p>
          <a:p>
            <a:pPr lvl="1"/>
            <a:r>
              <a:rPr lang="en-US" dirty="0"/>
              <a:t>Processing </a:t>
            </a:r>
            <a:r>
              <a:rPr lang="en-US" dirty="0">
                <a:sym typeface="Wingdings" panose="05000000000000000000" pitchFamily="2" charset="2"/>
              </a:rPr>
              <a:t></a:t>
            </a:r>
            <a:r>
              <a:rPr lang="en-US" dirty="0"/>
              <a:t> nutritional content and availability of nutrients</a:t>
            </a:r>
          </a:p>
          <a:p>
            <a:r>
              <a:rPr lang="en-US" dirty="0"/>
              <a:t>Is the product easy to integrate into the diet =&gt; increase consumption?</a:t>
            </a:r>
          </a:p>
          <a:p>
            <a:pPr lvl="1"/>
            <a:r>
              <a:rPr lang="en-US" dirty="0"/>
              <a:t>Should the product imitate a corresponding animal product?</a:t>
            </a:r>
          </a:p>
          <a:p>
            <a:pPr lvl="1"/>
            <a:r>
              <a:rPr lang="en-US" dirty="0"/>
              <a:t>Is the product easy to integrate into a busy everyday life?</a:t>
            </a:r>
          </a:p>
          <a:p>
            <a:r>
              <a:rPr lang="en-US" dirty="0"/>
              <a:t>Is the product produced sustainably?</a:t>
            </a:r>
          </a:p>
          <a:p>
            <a:pPr lvl="1"/>
            <a:r>
              <a:rPr lang="en-US" dirty="0"/>
              <a:t>Organic raw materials?</a:t>
            </a:r>
          </a:p>
          <a:p>
            <a:pPr lvl="1"/>
            <a:r>
              <a:rPr lang="en-US" dirty="0"/>
              <a:t>Residual products as raw material?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72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04D23-96BB-4136-A021-F10FE1F6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60790"/>
            <a:ext cx="2311427" cy="3212990"/>
          </a:xfrm>
        </p:spPr>
        <p:txBody>
          <a:bodyPr>
            <a:normAutofit/>
          </a:bodyPr>
          <a:lstStyle/>
          <a:p>
            <a:r>
              <a:rPr lang="da-DK" sz="3600" dirty="0"/>
              <a:t>Protein-</a:t>
            </a:r>
            <a:r>
              <a:rPr lang="da-DK" sz="3600" dirty="0" err="1"/>
              <a:t>rich</a:t>
            </a:r>
            <a:r>
              <a:rPr lang="da-DK" sz="3600" dirty="0"/>
              <a:t> </a:t>
            </a:r>
            <a:r>
              <a:rPr lang="da-DK" sz="3600" dirty="0" err="1"/>
              <a:t>soup</a:t>
            </a:r>
            <a:br>
              <a:rPr lang="da-DK" sz="3600" dirty="0"/>
            </a:br>
            <a:r>
              <a:rPr lang="da-DK" sz="3600" i="1" dirty="0"/>
              <a:t>- not an</a:t>
            </a:r>
            <a:br>
              <a:rPr lang="da-DK" sz="3600" i="1" dirty="0"/>
            </a:br>
            <a:r>
              <a:rPr lang="da-DK" sz="3600" i="1" dirty="0"/>
              <a:t>imitation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89A5D96-366B-48C2-8D94-CC418882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106" y="179109"/>
            <a:ext cx="3122740" cy="477939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DED80C9-4BBC-43B0-BC9D-C5CD067A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77" y="179109"/>
            <a:ext cx="2697264" cy="47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6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3B2D6-3239-4DD5-B660-35E2CA4F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Overview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DCA1281-794D-4C1D-B32C-137075416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25224"/>
            <a:ext cx="8520600" cy="3511235"/>
          </a:xfrm>
        </p:spPr>
        <p:txBody>
          <a:bodyPr>
            <a:normAutofit/>
          </a:bodyPr>
          <a:lstStyle/>
          <a:p>
            <a:r>
              <a:rPr lang="en-US" sz="2000" dirty="0"/>
              <a:t>Background</a:t>
            </a:r>
          </a:p>
          <a:p>
            <a:r>
              <a:rPr lang="en-US" sz="2000" dirty="0"/>
              <a:t>Theories and methods</a:t>
            </a:r>
          </a:p>
          <a:p>
            <a:r>
              <a:rPr lang="en-US" sz="2000" dirty="0"/>
              <a:t>Why and how plant-based food in Denmark?</a:t>
            </a:r>
          </a:p>
          <a:p>
            <a:r>
              <a:rPr lang="en-US" sz="2000" dirty="0"/>
              <a:t>Innovation and/or imitation? </a:t>
            </a:r>
          </a:p>
          <a:p>
            <a:r>
              <a:rPr lang="en-US" sz="2000" dirty="0"/>
              <a:t>Status of development and production of plant-based foods</a:t>
            </a:r>
          </a:p>
          <a:p>
            <a:r>
              <a:rPr lang="en-US" sz="2000" dirty="0"/>
              <a:t>Measures that can support production and consumption of plant-based foods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723831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4291FAF-C4F6-49D1-AA99-8C4E2587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" y="134585"/>
            <a:ext cx="5768188" cy="380010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5F3BEF7-C8A7-4CBF-8A62-ECA75361AF2E}"/>
              </a:ext>
            </a:extLst>
          </p:cNvPr>
          <p:cNvSpPr txBox="1"/>
          <p:nvPr/>
        </p:nvSpPr>
        <p:spPr>
          <a:xfrm>
            <a:off x="3442915" y="134105"/>
            <a:ext cx="2693543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Genetic</a:t>
            </a:r>
            <a:r>
              <a:rPr kumimoji="0" lang="da-DK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a-DK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modified</a:t>
            </a:r>
            <a:r>
              <a:rPr kumimoji="0" lang="da-DK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a-DK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ingredients</a:t>
            </a:r>
            <a:r>
              <a:rPr kumimoji="0" lang="da-DK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Production of animal milk protein: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Cow genes for milk inserted into yeast strain genes + added nutrients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24474EA-C752-4CC2-B140-A8038461C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07" y="2213819"/>
            <a:ext cx="4083538" cy="247382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ACC9F3C0-BA47-4A17-8D15-562A260E8288}"/>
              </a:ext>
            </a:extLst>
          </p:cNvPr>
          <p:cNvSpPr txBox="1"/>
          <p:nvPr/>
        </p:nvSpPr>
        <p:spPr>
          <a:xfrm>
            <a:off x="466885" y="4063914"/>
            <a:ext cx="503532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Food culture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"Grandmother's" mackerel salad without mackerel - but with organic tomato, rapeseed oil and "chunks" of pea protein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1D8FA24-C3E3-4785-B43F-3F13EE04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872" y="315924"/>
            <a:ext cx="2830664" cy="1795680"/>
          </a:xfrm>
        </p:spPr>
        <p:txBody>
          <a:bodyPr>
            <a:noAutofit/>
          </a:bodyPr>
          <a:lstStyle/>
          <a:p>
            <a:r>
              <a:rPr lang="da-DK" sz="3400" dirty="0" err="1"/>
              <a:t>Different</a:t>
            </a:r>
            <a:r>
              <a:rPr lang="da-DK" sz="3400" dirty="0"/>
              <a:t> imitations</a:t>
            </a:r>
            <a:br>
              <a:rPr lang="da-DK" sz="3400" dirty="0"/>
            </a:br>
            <a:r>
              <a:rPr lang="da-DK" sz="3400" dirty="0"/>
              <a:t>- </a:t>
            </a:r>
            <a:r>
              <a:rPr lang="da-DK" sz="3400" i="1" dirty="0"/>
              <a:t>transparent?</a:t>
            </a:r>
          </a:p>
        </p:txBody>
      </p:sp>
    </p:spTree>
    <p:extLst>
      <p:ext uri="{BB962C8B-B14F-4D97-AF65-F5344CB8AC3E}">
        <p14:creationId xmlns:p14="http://schemas.microsoft.com/office/powerpoint/2010/main" val="209443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8C048-8825-4C3B-AC70-1B73E9193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8" y="229300"/>
            <a:ext cx="8738032" cy="831300"/>
          </a:xfrm>
        </p:spPr>
        <p:txBody>
          <a:bodyPr>
            <a:normAutofit/>
          </a:bodyPr>
          <a:lstStyle/>
          <a:p>
            <a:r>
              <a:rPr lang="da-DK" dirty="0"/>
              <a:t>Imitation of </a:t>
            </a:r>
            <a:r>
              <a:rPr lang="da-DK" dirty="0" err="1"/>
              <a:t>know</a:t>
            </a:r>
            <a:r>
              <a:rPr lang="da-DK" dirty="0"/>
              <a:t> product types: </a:t>
            </a:r>
            <a:r>
              <a:rPr lang="da-DK" dirty="0" err="1"/>
              <a:t>Sausages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5537651-123A-4C8F-9C1D-DF2EDE4B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05" y="1757390"/>
            <a:ext cx="4027576" cy="247171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445C13A-C820-4E69-8742-1C114FB5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55" y="1787304"/>
            <a:ext cx="4027576" cy="247170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4B1FC59-A5CF-4416-BC6F-E2DC4D7AA633}"/>
              </a:ext>
            </a:extLst>
          </p:cNvPr>
          <p:cNvSpPr txBox="1"/>
          <p:nvPr/>
        </p:nvSpPr>
        <p:spPr>
          <a:xfrm>
            <a:off x="2084271" y="4160906"/>
            <a:ext cx="50071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+/- Natural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colours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Powders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from red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beet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+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carrots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2E0E242-7EF0-4402-B7AA-D7D73191F025}"/>
              </a:ext>
            </a:extLst>
          </p:cNvPr>
          <p:cNvSpPr txBox="1"/>
          <p:nvPr/>
        </p:nvSpPr>
        <p:spPr>
          <a:xfrm>
            <a:off x="1383126" y="1151890"/>
            <a:ext cx="61609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Processed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pea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protein from EU</a:t>
            </a:r>
            <a:r>
              <a:rPr kumimoji="0" lang="da-DK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da-DK" sz="1800" dirty="0"/>
              <a:t>as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important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ingredient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030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A673CB2-BC53-4FF7-8DE3-FE781F0C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17" y="2489615"/>
            <a:ext cx="4054243" cy="237067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54C048D-0863-4913-A84A-DD7A8BF99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808" y="875900"/>
            <a:ext cx="5311336" cy="3467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CE809A-8CCD-4F4F-BF2B-3027DD51F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327260"/>
            <a:ext cx="8586530" cy="548640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Known</a:t>
            </a:r>
            <a:r>
              <a:rPr lang="da-DK" dirty="0"/>
              <a:t> product types: Imitation or innovation?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70E2FD8-54A0-4B60-98C0-F6DC4ED25CA1}"/>
              </a:ext>
            </a:extLst>
          </p:cNvPr>
          <p:cNvSpPr txBox="1"/>
          <p:nvPr/>
        </p:nvSpPr>
        <p:spPr>
          <a:xfrm>
            <a:off x="5790958" y="3080084"/>
            <a:ext cx="321750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Low-processed, ready-made, known product type: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Vegetable patty with boiled beans and peas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1/8 of the climate impact from a similar product</a:t>
            </a:r>
            <a:endParaRPr kumimoji="0" lang="da-DK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2890BAA-6C2B-4B06-A1FD-F461BB06FDA3}"/>
              </a:ext>
            </a:extLst>
          </p:cNvPr>
          <p:cNvSpPr txBox="1"/>
          <p:nvPr/>
        </p:nvSpPr>
        <p:spPr>
          <a:xfrm>
            <a:off x="235817" y="1031127"/>
            <a:ext cx="325760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Low-processed, ready-made, known product type</a:t>
            </a:r>
            <a:r>
              <a:rPr kumimoji="0" lang="en-US" sz="18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Vegetable burger patty: Danish residual + boiled beans from ???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CEF6C7E-93C0-4CE5-B64B-9580656EA399}"/>
              </a:ext>
            </a:extLst>
          </p:cNvPr>
          <p:cNvSpPr txBox="1"/>
          <p:nvPr/>
        </p:nvSpPr>
        <p:spPr>
          <a:xfrm>
            <a:off x="3493424" y="962204"/>
            <a:ext cx="19415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Organic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products</a:t>
            </a:r>
          </a:p>
        </p:txBody>
      </p:sp>
    </p:spTree>
    <p:extLst>
      <p:ext uri="{BB962C8B-B14F-4D97-AF65-F5344CB8AC3E}">
        <p14:creationId xmlns:p14="http://schemas.microsoft.com/office/powerpoint/2010/main" val="186005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1B53E-1CE9-44A5-A70C-D747724B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9675"/>
            <a:ext cx="8520600" cy="831300"/>
          </a:xfrm>
        </p:spPr>
        <p:txBody>
          <a:bodyPr>
            <a:normAutofit/>
          </a:bodyPr>
          <a:lstStyle/>
          <a:p>
            <a:r>
              <a:rPr lang="da-DK" sz="3600" dirty="0" err="1"/>
              <a:t>Convenient</a:t>
            </a:r>
            <a:r>
              <a:rPr lang="da-DK" sz="3600" dirty="0"/>
              <a:t> </a:t>
            </a:r>
            <a:r>
              <a:rPr lang="da-DK" sz="3600" dirty="0" err="1"/>
              <a:t>meals</a:t>
            </a:r>
            <a:r>
              <a:rPr lang="da-DK" sz="3600" dirty="0"/>
              <a:t>: Imitation or innovation?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21BE4AE-A2FE-42E7-BB01-4A97D198B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0" y="1070224"/>
            <a:ext cx="3090540" cy="399627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6281C9B-685F-4269-B51C-DC0ED375E6A7}"/>
              </a:ext>
            </a:extLst>
          </p:cNvPr>
          <p:cNvSpPr txBox="1"/>
          <p:nvPr/>
        </p:nvSpPr>
        <p:spPr>
          <a:xfrm>
            <a:off x="2964581" y="1050975"/>
            <a:ext cx="2733578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Imitation of Bolognese: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Highlighted as a protein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High degree of processing to remove bitter substances from peas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Similar ingredient as substitute in the meat industry</a:t>
            </a:r>
            <a:endParaRPr kumimoji="0" lang="da-DK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94660D2-8DB4-4B0D-8FD4-698B6A5C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159" y="1145404"/>
            <a:ext cx="3090539" cy="369971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7F533F0-25C0-4450-80AB-63077076F3F9}"/>
              </a:ext>
            </a:extLst>
          </p:cNvPr>
          <p:cNvSpPr txBox="1"/>
          <p:nvPr/>
        </p:nvSpPr>
        <p:spPr>
          <a:xfrm>
            <a:off x="3811604" y="4119617"/>
            <a:ext cx="428930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Known product with boiled beans: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Organic ready-made pasta salad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Low degree of processing</a:t>
            </a:r>
            <a:endParaRPr kumimoji="0" lang="da-DK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880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311700" y="1447800"/>
            <a:ext cx="8520600" cy="14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a-DK" sz="4600" dirty="0"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da" sz="4600" dirty="0">
                <a:latin typeface="EB Garamond"/>
                <a:ea typeface="EB Garamond"/>
                <a:cs typeface="EB Garamond"/>
                <a:sym typeface="EB Garamond"/>
              </a:rPr>
              <a:t>tatus </a:t>
            </a:r>
            <a:r>
              <a:rPr lang="da-DK" sz="4600" dirty="0">
                <a:latin typeface="EB Garamond"/>
                <a:ea typeface="EB Garamond"/>
                <a:cs typeface="EB Garamond"/>
                <a:sym typeface="EB Garamond"/>
              </a:rPr>
              <a:t>for </a:t>
            </a:r>
            <a:r>
              <a:rPr lang="da-DK" sz="4600" dirty="0" err="1">
                <a:latin typeface="EB Garamond"/>
                <a:ea typeface="EB Garamond"/>
                <a:cs typeface="EB Garamond"/>
                <a:sym typeface="EB Garamond"/>
              </a:rPr>
              <a:t>businesses</a:t>
            </a:r>
            <a:r>
              <a:rPr lang="da-DK" sz="4600" dirty="0">
                <a:latin typeface="EB Garamond"/>
                <a:ea typeface="EB Garamond"/>
                <a:cs typeface="EB Garamond"/>
                <a:sym typeface="EB Garamond"/>
              </a:rPr>
              <a:t> in Denmark </a:t>
            </a:r>
            <a:r>
              <a:rPr lang="da-DK" sz="4600" dirty="0" err="1">
                <a:latin typeface="EB Garamond"/>
                <a:ea typeface="EB Garamond"/>
                <a:cs typeface="EB Garamond"/>
                <a:sym typeface="EB Garamond"/>
              </a:rPr>
              <a:t>producing</a:t>
            </a:r>
            <a:r>
              <a:rPr lang="da-DK" sz="4600" dirty="0">
                <a:latin typeface="EB Garamond"/>
                <a:ea typeface="EB Garamond"/>
                <a:cs typeface="EB Garamond"/>
                <a:sym typeface="EB Garamond"/>
              </a:rPr>
              <a:t> plant-</a:t>
            </a:r>
            <a:r>
              <a:rPr lang="da-DK" sz="4600" dirty="0" err="1">
                <a:latin typeface="EB Garamond"/>
                <a:ea typeface="EB Garamond"/>
                <a:cs typeface="EB Garamond"/>
                <a:sym typeface="EB Garamond"/>
              </a:rPr>
              <a:t>based</a:t>
            </a:r>
            <a:r>
              <a:rPr lang="da-DK" sz="4600" dirty="0">
                <a:latin typeface="EB Garamond"/>
                <a:ea typeface="EB Garamond"/>
                <a:cs typeface="EB Garamond"/>
                <a:sym typeface="EB Garamond"/>
              </a:rPr>
              <a:t> food</a:t>
            </a:r>
            <a:endParaRPr sz="46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311700" y="285445"/>
            <a:ext cx="8613550" cy="6361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a" sz="3200" dirty="0">
                <a:latin typeface="EB Garamond"/>
                <a:ea typeface="EB Garamond"/>
                <a:cs typeface="EB Garamond"/>
                <a:sym typeface="EB Garamond"/>
              </a:rPr>
              <a:t>Background </a:t>
            </a:r>
            <a:r>
              <a:rPr lang="da" sz="3180" dirty="0">
                <a:latin typeface="EB Garamond"/>
                <a:ea typeface="EB Garamond"/>
                <a:cs typeface="EB Garamond"/>
                <a:sym typeface="EB Garamond"/>
              </a:rPr>
              <a:t>for plant-based food production</a:t>
            </a:r>
            <a:endParaRPr sz="318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311700" y="1052712"/>
            <a:ext cx="5548080" cy="3682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lvl="0" indent="-335520">
              <a:lnSpc>
                <a:spcPct val="100000"/>
              </a:lnSpc>
              <a:buSzPts val="1684"/>
            </a:pPr>
            <a:r>
              <a:rPr lang="en-US" b="1" dirty="0"/>
              <a:t>Small and medium-sized companies with primarily plant-based products:</a:t>
            </a:r>
          </a:p>
          <a:p>
            <a:pPr lvl="0" indent="-335520">
              <a:lnSpc>
                <a:spcPct val="100000"/>
              </a:lnSpc>
              <a:buSzPts val="1684"/>
            </a:pPr>
            <a:r>
              <a:rPr lang="en-US" dirty="0"/>
              <a:t>Ideological motivation</a:t>
            </a:r>
          </a:p>
          <a:p>
            <a:pPr lvl="0" indent="-335520">
              <a:lnSpc>
                <a:spcPct val="100000"/>
              </a:lnSpc>
              <a:buSzPts val="1684"/>
            </a:pPr>
            <a:r>
              <a:rPr lang="en-US" dirty="0"/>
              <a:t>Some "afraid" to call products vegan and vegetarian</a:t>
            </a:r>
          </a:p>
          <a:p>
            <a:pPr lvl="0" indent="-335520">
              <a:lnSpc>
                <a:spcPct val="100000"/>
              </a:lnSpc>
              <a:buSzPts val="1684"/>
            </a:pPr>
            <a:endParaRPr lang="en-US" dirty="0"/>
          </a:p>
          <a:p>
            <a:pPr lvl="0" indent="-335520">
              <a:lnSpc>
                <a:spcPct val="100000"/>
              </a:lnSpc>
              <a:buSzPts val="1684"/>
            </a:pPr>
            <a:r>
              <a:rPr lang="en-US" b="1" dirty="0"/>
              <a:t>Medium and large companies with existing animal production:</a:t>
            </a:r>
          </a:p>
          <a:p>
            <a:pPr lvl="0" indent="-335520">
              <a:lnSpc>
                <a:spcPct val="100000"/>
              </a:lnSpc>
              <a:buSzPts val="1684"/>
            </a:pPr>
            <a:r>
              <a:rPr lang="en-US" dirty="0"/>
              <a:t>Expectation of growth by supplementing the product assortment </a:t>
            </a:r>
            <a:br>
              <a:rPr lang="da" sz="1800" dirty="0"/>
            </a:br>
            <a:endParaRPr sz="1800" dirty="0"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1275" y="1217450"/>
            <a:ext cx="2492424" cy="171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4152" y="3253175"/>
            <a:ext cx="2186675" cy="1482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6347950" y="4659400"/>
            <a:ext cx="257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2A5948"/>
                </a:solidFill>
                <a:latin typeface="Open Sans"/>
                <a:ea typeface="Open Sans"/>
                <a:cs typeface="Open Sans"/>
                <a:sym typeface="Open Sans"/>
              </a:rPr>
              <a:t> Små           Store      Mellemstore</a:t>
            </a:r>
            <a:endParaRPr sz="1200">
              <a:solidFill>
                <a:srgbClr val="2A594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6514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3600" dirty="0">
                <a:latin typeface="EB Garamond"/>
                <a:ea typeface="EB Garamond"/>
                <a:cs typeface="EB Garamond"/>
                <a:sym typeface="EB Garamond"/>
              </a:rPr>
              <a:t>Products and raw materials</a:t>
            </a:r>
            <a:endParaRPr sz="36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220640" y="1090320"/>
            <a:ext cx="5549400" cy="319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US" sz="17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large number produce or sell ingredients for products similar to meat or dairy products</a:t>
            </a: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US" sz="17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…. or sells products that look like meat or dairy products</a:t>
            </a: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US" sz="17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Many companies: Peas as a raw material basis</a:t>
            </a: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US" sz="17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Fewer companies with other types of products: E.g. porridge mixes, liquid herbs, powder for herbal drinks, and tofu</a:t>
            </a: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US" sz="17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 out of 10 primarily purchase raw materials from Denmark and other Nordic countries</a:t>
            </a:r>
            <a:endParaRPr sz="1700" dirty="0"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610" y="1185325"/>
            <a:ext cx="3659950" cy="3181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a-DK" sz="3480" dirty="0">
                <a:latin typeface="EB Garamond"/>
                <a:ea typeface="EB Garamond"/>
                <a:cs typeface="EB Garamond"/>
                <a:sym typeface="EB Garamond"/>
              </a:rPr>
              <a:t>Value </a:t>
            </a:r>
            <a:r>
              <a:rPr lang="da-DK" sz="3480" dirty="0" err="1">
                <a:latin typeface="EB Garamond"/>
                <a:ea typeface="EB Garamond"/>
                <a:cs typeface="EB Garamond"/>
                <a:sym typeface="EB Garamond"/>
              </a:rPr>
              <a:t>chain</a:t>
            </a:r>
            <a:r>
              <a:rPr lang="da-DK" sz="3480" dirty="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da-DK" sz="3480" dirty="0" err="1">
                <a:latin typeface="EB Garamond"/>
                <a:ea typeface="EB Garamond"/>
                <a:cs typeface="EB Garamond"/>
                <a:sym typeface="EB Garamond"/>
              </a:rPr>
              <a:t>development</a:t>
            </a:r>
            <a:endParaRPr sz="348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1"/>
          </p:nvPr>
        </p:nvSpPr>
        <p:spPr>
          <a:xfrm>
            <a:off x="205740" y="1225224"/>
            <a:ext cx="8732520" cy="18272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/>
              <a:t>Missing links </a:t>
            </a:r>
            <a:r>
              <a:rPr lang="en-US" sz="1600" dirty="0"/>
              <a:t>between raw material production and processing: Agriculture needs security of sale …… and processors need stable and fairly uniform supply =&gt;needs for agreement … for agriculture and industry</a:t>
            </a:r>
          </a:p>
          <a:p>
            <a:pPr lvl="0"/>
            <a:r>
              <a:rPr lang="en-US" sz="1600" b="1" dirty="0"/>
              <a:t>Access to retail chains </a:t>
            </a:r>
            <a:r>
              <a:rPr lang="en-US" sz="1600" dirty="0"/>
              <a:t>is a bottleneck....especially for small businesses. Incumbent industry dominate (some places)</a:t>
            </a:r>
          </a:p>
          <a:p>
            <a:pPr lvl="0"/>
            <a:r>
              <a:rPr lang="en-US" sz="1600" b="1" dirty="0"/>
              <a:t>Selling to food service: </a:t>
            </a:r>
            <a:r>
              <a:rPr lang="en-US" sz="1600" dirty="0"/>
              <a:t>Lack of qualified labor in food service</a:t>
            </a:r>
            <a:endParaRPr sz="1600" dirty="0"/>
          </a:p>
        </p:txBody>
      </p:sp>
      <p:grpSp>
        <p:nvGrpSpPr>
          <p:cNvPr id="180" name="Google Shape;180;p22"/>
          <p:cNvGrpSpPr/>
          <p:nvPr/>
        </p:nvGrpSpPr>
        <p:grpSpPr>
          <a:xfrm>
            <a:off x="311736" y="3038212"/>
            <a:ext cx="8520522" cy="1862619"/>
            <a:chOff x="155850" y="2989875"/>
            <a:chExt cx="8832302" cy="1930775"/>
          </a:xfrm>
        </p:grpSpPr>
        <p:sp>
          <p:nvSpPr>
            <p:cNvPr id="181" name="Google Shape;181;p22"/>
            <p:cNvSpPr/>
            <p:nvPr/>
          </p:nvSpPr>
          <p:spPr>
            <a:xfrm>
              <a:off x="2903800" y="3008350"/>
              <a:ext cx="642900" cy="642900"/>
            </a:xfrm>
            <a:prstGeom prst="ellipse">
              <a:avLst/>
            </a:prstGeom>
            <a:solidFill>
              <a:srgbClr val="EFC488">
                <a:alpha val="4902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1089625" y="3008350"/>
              <a:ext cx="642900" cy="642900"/>
            </a:xfrm>
            <a:prstGeom prst="ellipse">
              <a:avLst/>
            </a:prstGeom>
            <a:solidFill>
              <a:srgbClr val="EDDC89">
                <a:alpha val="4902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83" name="Google Shape;183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5850" y="3230111"/>
              <a:ext cx="8832302" cy="1690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71150" y="2989875"/>
              <a:ext cx="679849" cy="679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85325" y="2989875"/>
              <a:ext cx="679849" cy="679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22"/>
            <p:cNvSpPr/>
            <p:nvPr/>
          </p:nvSpPr>
          <p:spPr>
            <a:xfrm>
              <a:off x="5875675" y="3004675"/>
              <a:ext cx="642900" cy="642900"/>
            </a:xfrm>
            <a:prstGeom prst="ellipse">
              <a:avLst/>
            </a:prstGeom>
            <a:solidFill>
              <a:srgbClr val="CB9A9A">
                <a:alpha val="4902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87" name="Google Shape;187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5857200" y="2989875"/>
              <a:ext cx="679849" cy="6798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61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 dirty="0">
                <a:latin typeface="EB Garamond"/>
                <a:ea typeface="EB Garamond"/>
                <a:cs typeface="EB Garamond"/>
                <a:sym typeface="EB Garamond"/>
              </a:rPr>
              <a:t>Experiences from consumer practices</a:t>
            </a:r>
            <a:endParaRPr sz="40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0" name="Google Shape;200;p2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sz="2000" dirty="0"/>
              <a:t>Consumers reluctant</a:t>
            </a:r>
          </a:p>
          <a:p>
            <a:pPr lvl="0"/>
            <a:r>
              <a:rPr lang="en-US" sz="2000" dirty="0"/>
              <a:t>Judging plant-based products based on one bad experience</a:t>
            </a:r>
          </a:p>
          <a:p>
            <a:pPr lvl="0"/>
            <a:r>
              <a:rPr lang="en-US" sz="2000" dirty="0"/>
              <a:t>Mainly demand for products similar to meat and dairy products and convenience</a:t>
            </a:r>
          </a:p>
          <a:p>
            <a:pPr lvl="0"/>
            <a:r>
              <a:rPr lang="en-US" sz="2000" dirty="0"/>
              <a:t>Big difference in demand in rural and urban areas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05" y="3346847"/>
            <a:ext cx="1648175" cy="130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6014" y="3614958"/>
            <a:ext cx="2145198" cy="10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8200" y="2862675"/>
            <a:ext cx="980900" cy="17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3503" y="3375306"/>
            <a:ext cx="2292324" cy="120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64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311700" y="220980"/>
            <a:ext cx="8520600" cy="7503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 dirty="0">
                <a:latin typeface="EB Garamond"/>
                <a:ea typeface="EB Garamond"/>
                <a:cs typeface="EB Garamond"/>
                <a:sym typeface="EB Garamond"/>
              </a:rPr>
              <a:t>Economic challenges</a:t>
            </a:r>
            <a:endParaRPr sz="40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258360" y="971345"/>
            <a:ext cx="8659800" cy="3592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sz="1900" dirty="0"/>
              <a:t>Requires investment to get started</a:t>
            </a:r>
          </a:p>
          <a:p>
            <a:pPr lvl="0"/>
            <a:r>
              <a:rPr lang="en-US" sz="1900" dirty="0"/>
              <a:t>Large production machinery does not match well with small sales</a:t>
            </a:r>
          </a:p>
          <a:p>
            <a:pPr lvl="0"/>
            <a:r>
              <a:rPr lang="en-US" sz="1900" dirty="0"/>
              <a:t>Easier for smaller companies to produce for a niche market, but challenges entering retail</a:t>
            </a:r>
          </a:p>
          <a:p>
            <a:pPr lvl="0"/>
            <a:r>
              <a:rPr lang="en-US" sz="1900" dirty="0"/>
              <a:t>Difficult to develop from a startup to a commercial company</a:t>
            </a:r>
            <a:endParaRPr sz="1900" dirty="0"/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6701" y="2730775"/>
            <a:ext cx="4744798" cy="2071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2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 idx="4294967295"/>
          </p:nvPr>
        </p:nvSpPr>
        <p:spPr>
          <a:xfrm>
            <a:off x="594360" y="267340"/>
            <a:ext cx="7521575" cy="9143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 b="1" dirty="0">
                <a:sym typeface="EB Garamond"/>
              </a:rPr>
              <a:t>Empirical background for presentation:</a:t>
            </a:r>
            <a:br>
              <a:rPr lang="da-DK" sz="3000" dirty="0">
                <a:sym typeface="EB Garamond"/>
              </a:rPr>
            </a:br>
            <a:r>
              <a:rPr lang="da-DK" sz="3000" dirty="0">
                <a:sym typeface="EB Garamond"/>
              </a:rPr>
              <a:t>Analyses from 2022, 2012, 2009</a:t>
            </a:r>
            <a:endParaRPr sz="3000" dirty="0">
              <a:sym typeface="EB Garamond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E11CBA1-7FE2-4321-80B2-D2B903F7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78" y="1234440"/>
            <a:ext cx="2430684" cy="3624316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12B36495-1302-49BB-9206-370A79C22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160" y="1165860"/>
            <a:ext cx="2628900" cy="378714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AD1F495-F8F3-4B6D-9F29-D49842290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660" y="1165860"/>
            <a:ext cx="2754582" cy="372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62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a-DK" sz="3600" dirty="0" err="1">
                <a:latin typeface="EB Garamond"/>
                <a:ea typeface="EB Garamond"/>
                <a:cs typeface="EB Garamond"/>
                <a:sym typeface="EB Garamond"/>
              </a:rPr>
              <a:t>Regulatory</a:t>
            </a:r>
            <a:r>
              <a:rPr lang="da-DK" sz="3600" dirty="0">
                <a:latin typeface="EB Garamond"/>
                <a:ea typeface="EB Garamond"/>
                <a:cs typeface="EB Garamond"/>
                <a:sym typeface="EB Garamond"/>
              </a:rPr>
              <a:t> measures</a:t>
            </a:r>
            <a:br>
              <a:rPr lang="da-DK" sz="3600" dirty="0"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da-DK" sz="3600" dirty="0" err="1">
                <a:latin typeface="EB Garamond"/>
                <a:ea typeface="EB Garamond"/>
                <a:cs typeface="EB Garamond"/>
                <a:sym typeface="EB Garamond"/>
              </a:rPr>
              <a:t>supporting</a:t>
            </a:r>
            <a:r>
              <a:rPr lang="da-DK" sz="3600" dirty="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da-DK" sz="3600" dirty="0" err="1">
                <a:latin typeface="EB Garamond"/>
                <a:ea typeface="EB Garamond"/>
                <a:cs typeface="EB Garamond"/>
                <a:sym typeface="EB Garamond"/>
              </a:rPr>
              <a:t>development</a:t>
            </a:r>
            <a:r>
              <a:rPr lang="da-DK" sz="3600" dirty="0">
                <a:latin typeface="EB Garamond"/>
                <a:ea typeface="EB Garamond"/>
                <a:cs typeface="EB Garamond"/>
                <a:sym typeface="EB Garamond"/>
              </a:rPr>
              <a:t> of  production and </a:t>
            </a:r>
            <a:r>
              <a:rPr lang="da-DK" sz="3600" dirty="0" err="1">
                <a:latin typeface="EB Garamond"/>
                <a:ea typeface="EB Garamond"/>
                <a:cs typeface="EB Garamond"/>
                <a:sym typeface="EB Garamond"/>
              </a:rPr>
              <a:t>consumption</a:t>
            </a:r>
            <a:r>
              <a:rPr lang="da-DK" sz="3600" dirty="0">
                <a:latin typeface="EB Garamond"/>
                <a:ea typeface="EB Garamond"/>
                <a:cs typeface="EB Garamond"/>
                <a:sym typeface="EB Garamond"/>
              </a:rPr>
              <a:t> of plant-</a:t>
            </a:r>
            <a:r>
              <a:rPr lang="da-DK" sz="3600" dirty="0" err="1">
                <a:latin typeface="EB Garamond"/>
                <a:ea typeface="EB Garamond"/>
                <a:cs typeface="EB Garamond"/>
                <a:sym typeface="EB Garamond"/>
              </a:rPr>
              <a:t>based</a:t>
            </a:r>
            <a:r>
              <a:rPr lang="da-DK" sz="3600" dirty="0">
                <a:latin typeface="EB Garamond"/>
                <a:ea typeface="EB Garamond"/>
                <a:cs typeface="EB Garamond"/>
                <a:sym typeface="EB Garamond"/>
              </a:rPr>
              <a:t> food</a:t>
            </a:r>
            <a:endParaRPr sz="36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50325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29B60-0FAE-4F62-B6C7-36ACEBA6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5925"/>
            <a:ext cx="8520600" cy="590524"/>
          </a:xfrm>
        </p:spPr>
        <p:txBody>
          <a:bodyPr>
            <a:noAutofit/>
          </a:bodyPr>
          <a:lstStyle/>
          <a:p>
            <a:r>
              <a:rPr lang="en-US" sz="3400" dirty="0"/>
              <a:t>Measures for development of markets for "greener" products</a:t>
            </a:r>
            <a:endParaRPr lang="da-DK" sz="3400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FB22547-AEE1-43F7-93EA-BABA3592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136052"/>
              </p:ext>
            </p:extLst>
          </p:nvPr>
        </p:nvGraphicFramePr>
        <p:xfrm>
          <a:off x="585419" y="1055558"/>
          <a:ext cx="6809294" cy="3811940"/>
        </p:xfrm>
        <a:graphic>
          <a:graphicData uri="http://schemas.openxmlformats.org/drawingml/2006/table">
            <a:tbl>
              <a:tblPr/>
              <a:tblGrid>
                <a:gridCol w="3404647">
                  <a:extLst>
                    <a:ext uri="{9D8B030D-6E8A-4147-A177-3AD203B41FA5}">
                      <a16:colId xmlns:a16="http://schemas.microsoft.com/office/drawing/2014/main" val="2962640874"/>
                    </a:ext>
                  </a:extLst>
                </a:gridCol>
                <a:gridCol w="3404647">
                  <a:extLst>
                    <a:ext uri="{9D8B030D-6E8A-4147-A177-3AD203B41FA5}">
                      <a16:colId xmlns:a16="http://schemas.microsoft.com/office/drawing/2014/main" val="3433455378"/>
                    </a:ext>
                  </a:extLst>
                </a:gridCol>
              </a:tblGrid>
              <a:tr h="29509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Support production (</a:t>
                      </a:r>
                      <a:r>
                        <a:rPr lang="da-DK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supply</a:t>
                      </a:r>
                      <a:r>
                        <a:rPr lang="da-DK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Support </a:t>
                      </a:r>
                      <a:r>
                        <a:rPr lang="da-DK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consumption</a:t>
                      </a:r>
                      <a:r>
                        <a:rPr lang="da-DK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(demand)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39123"/>
                  </a:ext>
                </a:extLst>
              </a:tr>
              <a:tr h="7116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Dissemination of knowledge to companies about production methods and products. 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Professional kitchens need new knowledge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Information: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Dissemination of knowledge to consumers about products. 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Many consumers need new skills: Cooking. Planning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38133"/>
                  </a:ext>
                </a:extLst>
              </a:tr>
              <a:tr h="91998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</a:t>
                      </a: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regulation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Restrictions on production or rules and standards for sustainable production or products.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Approval of some new foods slowly: Seaweed and algae products might need approval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200" i="1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</a:t>
                      </a: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regulation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Promotion of public procurement as part of market development.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 having big priority in public tenders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055496"/>
                  </a:ext>
                </a:extLst>
              </a:tr>
              <a:tr h="91998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Economic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incentives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Positive or negative incentives in relation to production or products.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for change of crops in agriculture: From fodder to food. DK: Funding for food innovation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Economic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incentives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Positive incentives for consumers in the form of reduced taxes etc. for products.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public subsidies for school </a:t>
                      </a: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milk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622174"/>
                  </a:ext>
                </a:extLst>
              </a:tr>
              <a:tr h="7116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and </a:t>
                      </a: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infrastructure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knowledge infrastructure for research, consultancy etc.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networks with existing food actors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and </a:t>
                      </a:r>
                      <a:r>
                        <a:rPr lang="da-D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infrastructure</a:t>
                      </a:r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Organisation of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labeling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scheme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Danish </a:t>
                      </a:r>
                      <a:r>
                        <a:rPr lang="da-DK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</a:t>
                      </a:r>
                      <a:r>
                        <a:rPr lang="da-DK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-label for food!?</a:t>
                      </a:r>
                      <a:endParaRPr lang="da-DK" sz="12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08574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BBD9EA3-4CA4-4469-B1AC-28616F9B8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2" y="1426444"/>
            <a:ext cx="941162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sz="105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1189C4B-D715-4F34-A8A2-A88FCC697156}"/>
              </a:ext>
            </a:extLst>
          </p:cNvPr>
          <p:cNvSpPr txBox="1"/>
          <p:nvPr/>
        </p:nvSpPr>
        <p:spPr>
          <a:xfrm rot="5400000">
            <a:off x="6934291" y="2416454"/>
            <a:ext cx="257153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00" b="1" dirty="0"/>
              <a:t>Ref.: </a:t>
            </a:r>
            <a:r>
              <a:rPr lang="da-DK" sz="1300" dirty="0"/>
              <a:t>Jørgensen et al (2022)</a:t>
            </a:r>
          </a:p>
          <a:p>
            <a:r>
              <a:rPr lang="da-DK" sz="1300" dirty="0"/>
              <a:t>(</a:t>
            </a:r>
            <a:r>
              <a:rPr lang="da-DK" sz="1300" dirty="0" err="1"/>
              <a:t>Inspired</a:t>
            </a:r>
            <a:r>
              <a:rPr lang="da-DK" sz="1300" dirty="0"/>
              <a:t> by</a:t>
            </a:r>
          </a:p>
          <a:p>
            <a:r>
              <a:rPr lang="da-DK" sz="1300" dirty="0"/>
              <a:t>Daugbjerg &amp; Sønderskov, 2012)</a:t>
            </a:r>
          </a:p>
        </p:txBody>
      </p:sp>
    </p:spTree>
    <p:extLst>
      <p:ext uri="{BB962C8B-B14F-4D97-AF65-F5344CB8AC3E}">
        <p14:creationId xmlns:p14="http://schemas.microsoft.com/office/powerpoint/2010/main" val="615052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7593-57EE-4BEA-FD84-7BAB919C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5925"/>
            <a:ext cx="8520600" cy="637946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Experiences</a:t>
            </a:r>
            <a:r>
              <a:rPr lang="da-DK" dirty="0"/>
              <a:t> from The </a:t>
            </a:r>
            <a:r>
              <a:rPr lang="da-DK" dirty="0" err="1"/>
              <a:t>Netherlands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D8186-75E3-E4DA-4536-F3AC31B9E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18331"/>
            <a:ext cx="8520600" cy="37092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Leveraged existing food innovation ecosystem to advance their position in the plant-based protein market</a:t>
            </a: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Crucial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food innovation in the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Netherlands</a:t>
            </a:r>
            <a:r>
              <a:rPr lang="da-DK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Food Valley with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forms of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companies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institutions</a:t>
            </a: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production and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consumption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plant-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food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enabled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da-D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establishment of </a:t>
            </a:r>
            <a:r>
              <a:rPr lang="da-D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da-D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innovation </a:t>
            </a:r>
            <a:r>
              <a:rPr lang="da-D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 Protein Community, The Protein Cluster, Proteins for Life and The Green Protein Alliance</a:t>
            </a: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Protein Alliance: 25 retailers, the catering industry, food manufacturers and 10 knowledge partners in the Netherlands. Supported by the Dutch government</a:t>
            </a:r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da-DK" sz="1800" b="0" i="0" u="none" strike="noStrike" baseline="0" dirty="0" err="1">
                <a:latin typeface="ArialMT"/>
              </a:rPr>
              <a:t>Incumbent</a:t>
            </a:r>
            <a:r>
              <a:rPr lang="da-DK" sz="1800" b="0" i="0" u="none" strike="noStrike" baseline="0" dirty="0">
                <a:latin typeface="ArialMT"/>
              </a:rPr>
              <a:t> </a:t>
            </a:r>
            <a:r>
              <a:rPr lang="da-DK" sz="1800" b="0" i="0" u="none" strike="noStrike" baseline="0" dirty="0" err="1">
                <a:latin typeface="ArialMT"/>
              </a:rPr>
              <a:t>knowledge</a:t>
            </a:r>
            <a:r>
              <a:rPr lang="da-DK" sz="1800" b="0" i="0" u="none" strike="noStrike" baseline="0" dirty="0">
                <a:latin typeface="ArialMT"/>
              </a:rPr>
              <a:t> </a:t>
            </a:r>
            <a:r>
              <a:rPr lang="da-DK" sz="1800" b="0" i="0" u="none" strike="noStrike" baseline="0" dirty="0" err="1">
                <a:latin typeface="ArialMT"/>
              </a:rPr>
              <a:t>actor</a:t>
            </a:r>
            <a:r>
              <a:rPr lang="da-DK" sz="1800" b="0" i="0" u="none" strike="noStrike" baseline="0" dirty="0">
                <a:latin typeface="ArialMT"/>
              </a:rPr>
              <a:t>: </a:t>
            </a:r>
            <a:r>
              <a:rPr lang="da-DK" sz="1800" b="0" i="0" u="none" strike="noStrike" baseline="0" dirty="0" err="1">
                <a:latin typeface="ArialMT"/>
              </a:rPr>
              <a:t>Wageningen</a:t>
            </a:r>
            <a:r>
              <a:rPr lang="da-DK" sz="1800" b="0" i="0" u="none" strike="noStrike" baseline="0" dirty="0">
                <a:latin typeface="ArialMT"/>
              </a:rPr>
              <a:t> University, </a:t>
            </a:r>
            <a:r>
              <a:rPr lang="da-DK" dirty="0">
                <a:latin typeface="ArialMT"/>
              </a:rPr>
              <a:t>I</a:t>
            </a:r>
            <a:r>
              <a:rPr lang="da-DK" sz="1800" b="0" i="0" u="none" strike="noStrike" baseline="0" dirty="0">
                <a:latin typeface="ArialMT"/>
              </a:rPr>
              <a:t>nstitute for Food and </a:t>
            </a:r>
            <a:r>
              <a:rPr lang="da-DK" sz="1800" b="0" i="0" u="none" strike="noStrike" baseline="0" dirty="0" err="1">
                <a:latin typeface="ArialMT"/>
              </a:rPr>
              <a:t>Biobased</a:t>
            </a:r>
            <a:r>
              <a:rPr lang="da-DK" sz="1800" b="0" i="0" u="none" strike="noStrike" baseline="0" dirty="0">
                <a:latin typeface="ArialMT"/>
              </a:rPr>
              <a:t> Research: Proteins for Life</a:t>
            </a:r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93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4100" dirty="0"/>
              <a:t>“Action plan for plant-based food” (Denmark, 2023)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00" y="1226344"/>
            <a:ext cx="5278609" cy="36012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Section 3.0: Strengthening Plant-Based Foods: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dirty="0"/>
              <a:t>"Thus, there is great potential for a solid Danish contribution to the necessary </a:t>
            </a:r>
            <a:r>
              <a:rPr lang="en-US" sz="1600" b="1" dirty="0"/>
              <a:t>global transformation of agriculture </a:t>
            </a:r>
            <a:r>
              <a:rPr lang="en-US" sz="1600" dirty="0"/>
              <a:t>to a more plant-based food base. It is the government's vision that Denmark actively participates in this transformation, and that </a:t>
            </a:r>
            <a:r>
              <a:rPr lang="en-US" sz="1600" b="1" dirty="0"/>
              <a:t>Danish agricultural production, agricultural exports and the Danish population's dietary habits inspire </a:t>
            </a:r>
            <a:r>
              <a:rPr lang="en-US" sz="1600" dirty="0"/>
              <a:t>the rest of the world to a green transformation of the food systems.“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i="1" dirty="0"/>
              <a:t>(Direct translation from Danish)</a:t>
            </a:r>
            <a:endParaRPr lang="da-DK" sz="16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1A926C-488A-4E3E-9C21-57CAA120E11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onomica"/>
                <a:sym typeface="Econom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onomica"/>
              <a:sym typeface="Economic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967" y="1114425"/>
            <a:ext cx="2732961" cy="39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7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D3A0F-6611-B670-505F-F86A7D2C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800" dirty="0">
                <a:solidFill>
                  <a:schemeClr val="tx1"/>
                </a:solidFill>
              </a:rPr>
              <a:t>How to analyse plant-</a:t>
            </a:r>
            <a:r>
              <a:rPr lang="da-DK" sz="4800" dirty="0" err="1">
                <a:solidFill>
                  <a:schemeClr val="tx1"/>
                </a:solidFill>
              </a:rPr>
              <a:t>based</a:t>
            </a:r>
            <a:r>
              <a:rPr lang="da-DK" sz="4800">
                <a:solidFill>
                  <a:schemeClr val="tx1"/>
                </a:solidFill>
              </a:rPr>
              <a:t> food?</a:t>
            </a:r>
            <a:endParaRPr lang="da-DK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1FEAC-A59E-70D3-76B1-395C83F49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87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80F4-EAE0-B69B-5251-B26DA267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3238"/>
            <a:ext cx="8520600" cy="526273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Theoretical</a:t>
            </a:r>
            <a:r>
              <a:rPr lang="da-DK" dirty="0"/>
              <a:t> </a:t>
            </a:r>
            <a:r>
              <a:rPr lang="da-DK" dirty="0" err="1"/>
              <a:t>background</a:t>
            </a:r>
            <a:r>
              <a:rPr lang="da-DK" dirty="0"/>
              <a:t> for </a:t>
            </a:r>
            <a:r>
              <a:rPr lang="da-DK" dirty="0" err="1"/>
              <a:t>analysis</a:t>
            </a:r>
            <a:r>
              <a:rPr lang="da-DK" dirty="0"/>
              <a:t> of plant-</a:t>
            </a:r>
            <a:r>
              <a:rPr lang="da-DK" dirty="0" err="1"/>
              <a:t>based</a:t>
            </a:r>
            <a:r>
              <a:rPr lang="da-DK" dirty="0"/>
              <a:t> food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C27B8-B37A-DEC7-22CF-6243025D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60397"/>
            <a:ext cx="8641526" cy="3557707"/>
          </a:xfrm>
        </p:spPr>
        <p:txBody>
          <a:bodyPr>
            <a:noAutofit/>
          </a:bodyPr>
          <a:lstStyle/>
          <a:p>
            <a:pPr marL="342900">
              <a:lnSpc>
                <a:spcPct val="120000"/>
              </a:lnSpc>
              <a:spcBef>
                <a:spcPts val="500"/>
              </a:spcBef>
              <a:buFont typeface="+mj-lt"/>
              <a:buAutoNum type="alphaUcParenR"/>
            </a:pPr>
            <a:r>
              <a:rPr lang="en-US" sz="15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Sustainable transition: Path dependency and path creation</a:t>
            </a:r>
            <a:r>
              <a:rPr lang="en-US" sz="15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including the importance of companies' existing resources (physical and knowledge resources, market positions, etc.) for opportunities and inertia in transformation (</a:t>
            </a:r>
            <a:r>
              <a:rPr lang="en-US" sz="15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Garud</a:t>
            </a:r>
            <a:r>
              <a:rPr lang="en-US" sz="15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al., 2010). </a:t>
            </a:r>
            <a:r>
              <a:rPr lang="en-US" sz="15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Strong animal sector barrier?</a:t>
            </a:r>
            <a:endParaRPr lang="da-DK" sz="1500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500"/>
              </a:spcBef>
              <a:buFont typeface="+mj-lt"/>
              <a:buAutoNum type="alphaUcParenR"/>
            </a:pPr>
            <a:r>
              <a:rPr lang="en-US" sz="1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Innovation in value chains</a:t>
            </a:r>
            <a:r>
              <a:rPr lang="en-US" sz="15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alue chains as "spaces" for </a:t>
            </a:r>
            <a:r>
              <a:rPr lang="en-US" sz="1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learning processes </a:t>
            </a:r>
            <a:r>
              <a:rPr lang="en-US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 suppliers and customers through "life cycle management" (Garcia-Sanchez et al., 2004; Jørgensen &amp; Forman, 2009)</a:t>
            </a:r>
            <a:endParaRPr lang="da-DK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+mj-lt"/>
              <a:buAutoNum type="alphaUcParenR"/>
            </a:pPr>
            <a:r>
              <a:rPr lang="en-US" sz="1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models</a:t>
            </a:r>
            <a:r>
              <a:rPr lang="en-US" sz="15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value proposition offer and the internal activities and resources as well as relationships in their value chains with customers, users and suppliers that enable problem solving in a company (Osterwalder &amp; Pigneur, 2010)</a:t>
            </a:r>
            <a:endParaRPr lang="da-DK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1000"/>
              </a:spcAft>
              <a:buFont typeface="+mj-lt"/>
              <a:buAutoNum type="alphaUcParenR"/>
            </a:pPr>
            <a:r>
              <a:rPr lang="en-US" sz="1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regulatory instruments</a:t>
            </a:r>
            <a:r>
              <a:rPr lang="en-US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development of markets for less environmentally harmful products by supporting product supply and/or demand and their interaction (Daugbjerg &amp; Sønderskov, 2012)</a:t>
            </a:r>
            <a:endParaRPr lang="da-DK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56417-39C0-42A5-9B88-718C4710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273845"/>
            <a:ext cx="8724900" cy="587215"/>
          </a:xfrm>
        </p:spPr>
        <p:txBody>
          <a:bodyPr>
            <a:noAutofit/>
          </a:bodyPr>
          <a:lstStyle/>
          <a:p>
            <a:r>
              <a:rPr lang="da-DK" sz="3200" dirty="0"/>
              <a:t>Policy strategies for </a:t>
            </a:r>
            <a:r>
              <a:rPr lang="da-DK" sz="3200" dirty="0" err="1"/>
              <a:t>development</a:t>
            </a:r>
            <a:r>
              <a:rPr lang="da-DK" sz="3200" dirty="0"/>
              <a:t> of </a:t>
            </a:r>
            <a:r>
              <a:rPr lang="da-DK" sz="3200" dirty="0" err="1"/>
              <a:t>markets</a:t>
            </a:r>
            <a:r>
              <a:rPr lang="da-DK" sz="3200" dirty="0"/>
              <a:t> for ”green products”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1624309-D28B-421C-B721-6C2CE6D75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182731"/>
              </p:ext>
            </p:extLst>
          </p:nvPr>
        </p:nvGraphicFramePr>
        <p:xfrm>
          <a:off x="1120140" y="1066799"/>
          <a:ext cx="6789421" cy="3834285"/>
        </p:xfrm>
        <a:graphic>
          <a:graphicData uri="http://schemas.openxmlformats.org/drawingml/2006/table">
            <a:tbl>
              <a:tblPr/>
              <a:tblGrid>
                <a:gridCol w="1357065">
                  <a:extLst>
                    <a:ext uri="{9D8B030D-6E8A-4147-A177-3AD203B41FA5}">
                      <a16:colId xmlns:a16="http://schemas.microsoft.com/office/drawing/2014/main" val="38444578"/>
                    </a:ext>
                  </a:extLst>
                </a:gridCol>
                <a:gridCol w="2716178">
                  <a:extLst>
                    <a:ext uri="{9D8B030D-6E8A-4147-A177-3AD203B41FA5}">
                      <a16:colId xmlns:a16="http://schemas.microsoft.com/office/drawing/2014/main" val="194641476"/>
                    </a:ext>
                  </a:extLst>
                </a:gridCol>
                <a:gridCol w="2716178">
                  <a:extLst>
                    <a:ext uri="{9D8B030D-6E8A-4147-A177-3AD203B41FA5}">
                      <a16:colId xmlns:a16="http://schemas.microsoft.com/office/drawing/2014/main" val="2475623400"/>
                    </a:ext>
                  </a:extLst>
                </a:gridCol>
              </a:tblGrid>
              <a:tr h="899783">
                <a:tc rowSpan="2">
                  <a:txBody>
                    <a:bodyPr/>
                    <a:lstStyle/>
                    <a:p>
                      <a:pPr fontAlgn="t"/>
                      <a:r>
                        <a:rPr lang="da-DK" sz="1600" i="1" dirty="0" err="1">
                          <a:solidFill>
                            <a:schemeClr val="bg1"/>
                          </a:solidFill>
                          <a:latin typeface="Calibri" panose="020F0502020204030204"/>
                        </a:rPr>
                        <a:t>Based</a:t>
                      </a:r>
                      <a:r>
                        <a:rPr lang="da-DK" sz="1600" i="1" dirty="0">
                          <a:solidFill>
                            <a:schemeClr val="bg1"/>
                          </a:solidFill>
                          <a:latin typeface="Calibri" panose="020F0502020204030204"/>
                        </a:rPr>
                        <a:t> on </a:t>
                      </a:r>
                      <a:r>
                        <a:rPr lang="da-DK" sz="1600" i="1" kern="1200" dirty="0">
                          <a:solidFill>
                            <a:schemeClr val="bg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Daugbjerg &amp; Sønderskov, 2012</a:t>
                      </a:r>
                      <a:endParaRPr lang="da-DK" sz="1600" i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Support production (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supply</a:t>
                      </a: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):                                                        </a:t>
                      </a:r>
                      <a:endParaRPr lang="da-DK" sz="1600" dirty="0">
                        <a:effectLst/>
                      </a:endParaRPr>
                    </a:p>
                    <a:p>
                      <a:pPr fontAlgn="t"/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5322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Low 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   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High 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04194"/>
                  </a:ext>
                </a:extLst>
              </a:tr>
              <a:tr h="13072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Support </a:t>
                      </a:r>
                      <a:r>
                        <a:rPr lang="da-DK" sz="1600" b="1" i="0" u="none" strike="noStrik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consumption</a:t>
                      </a: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 (demand):</a:t>
                      </a:r>
                      <a:endParaRPr lang="da-DK" sz="1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Low </a:t>
                      </a:r>
                      <a:r>
                        <a:rPr lang="da-DK" sz="1600" b="1" i="0" u="none" strike="noStrik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Passive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Supply-driven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467881"/>
                  </a:ext>
                </a:extLst>
              </a:tr>
              <a:tr h="13072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1" i="0" u="none" strike="noStrike" cap="non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High </a:t>
                      </a:r>
                      <a:r>
                        <a:rPr lang="da-DK" sz="1600" b="1" i="0" u="none" strike="noStrike" cap="non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focus</a:t>
                      </a:r>
                      <a:endParaRPr lang="da-DK" sz="1600" b="1" i="0" u="none" strike="noStrike" cap="none" dirty="0">
                        <a:solidFill>
                          <a:srgbClr val="2A5948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Demand-driven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  <a:p>
                      <a:pPr fontAlgn="t"/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development with ongoing interaction between supply and demand</a:t>
                      </a:r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17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57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56417-39C0-42A5-9B88-718C4710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273845"/>
            <a:ext cx="8724900" cy="587215"/>
          </a:xfrm>
        </p:spPr>
        <p:txBody>
          <a:bodyPr>
            <a:noAutofit/>
          </a:bodyPr>
          <a:lstStyle/>
          <a:p>
            <a:r>
              <a:rPr lang="da-DK" sz="3200" dirty="0"/>
              <a:t>Policy strategies for </a:t>
            </a:r>
            <a:r>
              <a:rPr lang="da-DK" sz="3200" dirty="0" err="1"/>
              <a:t>development</a:t>
            </a:r>
            <a:r>
              <a:rPr lang="da-DK" sz="3200" dirty="0"/>
              <a:t> of </a:t>
            </a:r>
            <a:r>
              <a:rPr lang="da-DK" sz="3200" dirty="0" err="1"/>
              <a:t>markets</a:t>
            </a:r>
            <a:r>
              <a:rPr lang="da-DK" sz="3200" dirty="0"/>
              <a:t> for ”green products”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1624309-D28B-421C-B721-6C2CE6D75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14644"/>
              </p:ext>
            </p:extLst>
          </p:nvPr>
        </p:nvGraphicFramePr>
        <p:xfrm>
          <a:off x="1120140" y="1066799"/>
          <a:ext cx="6789421" cy="3834285"/>
        </p:xfrm>
        <a:graphic>
          <a:graphicData uri="http://schemas.openxmlformats.org/drawingml/2006/table">
            <a:tbl>
              <a:tblPr/>
              <a:tblGrid>
                <a:gridCol w="1357065">
                  <a:extLst>
                    <a:ext uri="{9D8B030D-6E8A-4147-A177-3AD203B41FA5}">
                      <a16:colId xmlns:a16="http://schemas.microsoft.com/office/drawing/2014/main" val="38444578"/>
                    </a:ext>
                  </a:extLst>
                </a:gridCol>
                <a:gridCol w="2716178">
                  <a:extLst>
                    <a:ext uri="{9D8B030D-6E8A-4147-A177-3AD203B41FA5}">
                      <a16:colId xmlns:a16="http://schemas.microsoft.com/office/drawing/2014/main" val="194641476"/>
                    </a:ext>
                  </a:extLst>
                </a:gridCol>
                <a:gridCol w="2716178">
                  <a:extLst>
                    <a:ext uri="{9D8B030D-6E8A-4147-A177-3AD203B41FA5}">
                      <a16:colId xmlns:a16="http://schemas.microsoft.com/office/drawing/2014/main" val="2475623400"/>
                    </a:ext>
                  </a:extLst>
                </a:gridCol>
              </a:tblGrid>
              <a:tr h="899783">
                <a:tc rowSpan="2">
                  <a:txBody>
                    <a:bodyPr/>
                    <a:lstStyle/>
                    <a:p>
                      <a:pPr fontAlgn="t"/>
                      <a:r>
                        <a:rPr lang="da-DK" sz="1600" i="1" dirty="0" err="1">
                          <a:solidFill>
                            <a:schemeClr val="bg1"/>
                          </a:solidFill>
                          <a:latin typeface="Calibri" panose="020F0502020204030204"/>
                        </a:rPr>
                        <a:t>Based</a:t>
                      </a:r>
                      <a:r>
                        <a:rPr lang="da-DK" sz="1600" i="1" dirty="0">
                          <a:solidFill>
                            <a:schemeClr val="bg1"/>
                          </a:solidFill>
                          <a:latin typeface="Calibri" panose="020F0502020204030204"/>
                        </a:rPr>
                        <a:t> on </a:t>
                      </a:r>
                      <a:r>
                        <a:rPr lang="da-DK" sz="1600" i="1" kern="1200" dirty="0">
                          <a:solidFill>
                            <a:schemeClr val="bg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Daugbjerg &amp; Sønderskov, 2012</a:t>
                      </a:r>
                      <a:endParaRPr lang="da-DK" sz="1600" i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Support production (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supply</a:t>
                      </a: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):                                                        </a:t>
                      </a:r>
                      <a:endParaRPr lang="da-DK" sz="1600" dirty="0">
                        <a:effectLst/>
                      </a:endParaRPr>
                    </a:p>
                    <a:p>
                      <a:pPr fontAlgn="t"/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5322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Low 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   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High 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04194"/>
                  </a:ext>
                </a:extLst>
              </a:tr>
              <a:tr h="13072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Support </a:t>
                      </a:r>
                      <a:r>
                        <a:rPr lang="da-DK" sz="1600" b="1" i="0" u="none" strike="noStrik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consumption</a:t>
                      </a: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 (demand):</a:t>
                      </a:r>
                      <a:endParaRPr lang="da-DK" sz="1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Low </a:t>
                      </a:r>
                      <a:r>
                        <a:rPr lang="da-DK" sz="1600" b="1" i="0" u="none" strike="noStrik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Passive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Supply-driven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467881"/>
                  </a:ext>
                </a:extLst>
              </a:tr>
              <a:tr h="13072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1" i="0" u="none" strike="noStrike" cap="non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High </a:t>
                      </a:r>
                      <a:r>
                        <a:rPr lang="da-DK" sz="1600" b="1" i="0" u="none" strike="noStrike" cap="non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focus</a:t>
                      </a:r>
                      <a:endParaRPr lang="da-DK" sz="1600" b="1" i="0" u="none" strike="noStrike" cap="none" dirty="0">
                        <a:solidFill>
                          <a:srgbClr val="2A5948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Demand-driven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  <a:p>
                      <a:pPr fontAlgn="t"/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development with ongoing interaction between supply and demand</a:t>
                      </a:r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17047"/>
                  </a:ext>
                </a:extLst>
              </a:tr>
            </a:tbl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CADAF7A5-6796-1832-09B0-70866F0514A3}"/>
              </a:ext>
            </a:extLst>
          </p:cNvPr>
          <p:cNvSpPr/>
          <p:nvPr/>
        </p:nvSpPr>
        <p:spPr>
          <a:xfrm>
            <a:off x="4990460" y="3535680"/>
            <a:ext cx="2956560" cy="13654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a-D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915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56417-39C0-42A5-9B88-718C4710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273845"/>
            <a:ext cx="8724900" cy="587215"/>
          </a:xfrm>
        </p:spPr>
        <p:txBody>
          <a:bodyPr>
            <a:noAutofit/>
          </a:bodyPr>
          <a:lstStyle/>
          <a:p>
            <a:r>
              <a:rPr lang="da-DK" sz="3200" dirty="0"/>
              <a:t>Policy strategies for </a:t>
            </a:r>
            <a:r>
              <a:rPr lang="da-DK" sz="3200" dirty="0" err="1"/>
              <a:t>development</a:t>
            </a:r>
            <a:r>
              <a:rPr lang="da-DK" sz="3200" dirty="0"/>
              <a:t> of </a:t>
            </a:r>
            <a:r>
              <a:rPr lang="da-DK" sz="3200" dirty="0" err="1"/>
              <a:t>markets</a:t>
            </a:r>
            <a:r>
              <a:rPr lang="da-DK" sz="3200" dirty="0"/>
              <a:t> for ”green products”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1624309-D28B-421C-B721-6C2CE6D75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86293"/>
              </p:ext>
            </p:extLst>
          </p:nvPr>
        </p:nvGraphicFramePr>
        <p:xfrm>
          <a:off x="1120140" y="1066799"/>
          <a:ext cx="6789421" cy="3834285"/>
        </p:xfrm>
        <a:graphic>
          <a:graphicData uri="http://schemas.openxmlformats.org/drawingml/2006/table">
            <a:tbl>
              <a:tblPr/>
              <a:tblGrid>
                <a:gridCol w="1357065">
                  <a:extLst>
                    <a:ext uri="{9D8B030D-6E8A-4147-A177-3AD203B41FA5}">
                      <a16:colId xmlns:a16="http://schemas.microsoft.com/office/drawing/2014/main" val="38444578"/>
                    </a:ext>
                  </a:extLst>
                </a:gridCol>
                <a:gridCol w="2716178">
                  <a:extLst>
                    <a:ext uri="{9D8B030D-6E8A-4147-A177-3AD203B41FA5}">
                      <a16:colId xmlns:a16="http://schemas.microsoft.com/office/drawing/2014/main" val="194641476"/>
                    </a:ext>
                  </a:extLst>
                </a:gridCol>
                <a:gridCol w="2716178">
                  <a:extLst>
                    <a:ext uri="{9D8B030D-6E8A-4147-A177-3AD203B41FA5}">
                      <a16:colId xmlns:a16="http://schemas.microsoft.com/office/drawing/2014/main" val="2475623400"/>
                    </a:ext>
                  </a:extLst>
                </a:gridCol>
              </a:tblGrid>
              <a:tr h="899783">
                <a:tc rowSpan="2">
                  <a:txBody>
                    <a:bodyPr/>
                    <a:lstStyle/>
                    <a:p>
                      <a:pPr fontAlgn="t"/>
                      <a:r>
                        <a:rPr lang="da-DK" sz="1600" i="1" dirty="0" err="1">
                          <a:solidFill>
                            <a:schemeClr val="bg1"/>
                          </a:solidFill>
                          <a:latin typeface="Calibri" panose="020F0502020204030204"/>
                        </a:rPr>
                        <a:t>Based</a:t>
                      </a:r>
                      <a:r>
                        <a:rPr lang="da-DK" sz="1600" i="1" dirty="0">
                          <a:solidFill>
                            <a:schemeClr val="bg1"/>
                          </a:solidFill>
                          <a:latin typeface="Calibri" panose="020F0502020204030204"/>
                        </a:rPr>
                        <a:t> on </a:t>
                      </a:r>
                      <a:r>
                        <a:rPr lang="da-DK" sz="1600" i="1" kern="1200" dirty="0">
                          <a:solidFill>
                            <a:schemeClr val="bg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Daugbjerg &amp; Sønderskov, 2012</a:t>
                      </a:r>
                      <a:endParaRPr lang="da-DK" sz="1600" i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Support production (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supply</a:t>
                      </a: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):                                                        </a:t>
                      </a:r>
                      <a:endParaRPr lang="da-DK" sz="1600" dirty="0">
                        <a:effectLst/>
                      </a:endParaRPr>
                    </a:p>
                    <a:p>
                      <a:pPr fontAlgn="t"/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5322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Low 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   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High </a:t>
                      </a:r>
                      <a:r>
                        <a:rPr lang="da-DK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9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04194"/>
                  </a:ext>
                </a:extLst>
              </a:tr>
              <a:tr h="13072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Support </a:t>
                      </a:r>
                      <a:r>
                        <a:rPr lang="da-DK" sz="1600" b="1" i="0" u="none" strike="noStrik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consumption</a:t>
                      </a: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 (demand):</a:t>
                      </a:r>
                      <a:endParaRPr lang="da-DK" sz="1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1" i="0" u="none" strike="noStrik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Low </a:t>
                      </a:r>
                      <a:r>
                        <a:rPr lang="da-DK" sz="1600" b="1" i="0" u="none" strike="noStrik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</a:rPr>
                        <a:t>focus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Passive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Supply-driven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467881"/>
                  </a:ext>
                </a:extLst>
              </a:tr>
              <a:tr h="13072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1" i="0" u="none" strike="noStrike" cap="none" dirty="0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High </a:t>
                      </a:r>
                      <a:r>
                        <a:rPr lang="da-DK" sz="1600" b="1" i="0" u="none" strike="noStrike" cap="none" dirty="0" err="1">
                          <a:solidFill>
                            <a:srgbClr val="2A5948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focus</a:t>
                      </a:r>
                      <a:endParaRPr lang="da-DK" sz="1600" b="1" i="0" u="none" strike="noStrike" cap="none" dirty="0">
                        <a:solidFill>
                          <a:srgbClr val="2A5948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Demand-driven </a:t>
                      </a:r>
                      <a:r>
                        <a:rPr lang="da-DK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da-DK" sz="1600" dirty="0">
                        <a:effectLst/>
                      </a:endParaRPr>
                    </a:p>
                    <a:p>
                      <a:pPr fontAlgn="t"/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a-DK" sz="1600" dirty="0">
                          <a:effectLst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development with ongoing interaction between supply and demand</a:t>
                      </a:r>
                      <a:br>
                        <a:rPr lang="da-DK" sz="1600" dirty="0">
                          <a:effectLst/>
                        </a:rPr>
                      </a:br>
                      <a:endParaRPr lang="da-DK" sz="1600" dirty="0">
                        <a:effectLst/>
                      </a:endParaRPr>
                    </a:p>
                  </a:txBody>
                  <a:tcPr marL="66675" marR="66675" marT="38100" marB="381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17047"/>
                  </a:ext>
                </a:extLst>
              </a:tr>
            </a:tbl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CADAF7A5-6796-1832-09B0-70866F0514A3}"/>
              </a:ext>
            </a:extLst>
          </p:cNvPr>
          <p:cNvSpPr/>
          <p:nvPr/>
        </p:nvSpPr>
        <p:spPr>
          <a:xfrm>
            <a:off x="4990460" y="3535680"/>
            <a:ext cx="2956560" cy="13654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a-D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4A8BE08-E5CC-A4A2-04EB-D14CBE81161C}"/>
              </a:ext>
            </a:extLst>
          </p:cNvPr>
          <p:cNvSpPr txBox="1"/>
          <p:nvPr/>
        </p:nvSpPr>
        <p:spPr>
          <a:xfrm rot="804788">
            <a:off x="2649945" y="2663567"/>
            <a:ext cx="6058069" cy="61555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Denmark 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unique</a:t>
            </a: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relation to 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regulation</a:t>
            </a: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lang="da-DK" sz="1700" dirty="0"/>
              <a:t>S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upporting</a:t>
            </a: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both</a:t>
            </a:r>
            <a:endParaRPr kumimoji="0" lang="da-DK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da-DK" sz="1700" dirty="0"/>
              <a:t>de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velopment</a:t>
            </a: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production</a:t>
            </a: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consumption</a:t>
            </a: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da-DK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organic</a:t>
            </a:r>
            <a:r>
              <a: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food </a:t>
            </a:r>
          </a:p>
        </p:txBody>
      </p:sp>
    </p:spTree>
    <p:extLst>
      <p:ext uri="{BB962C8B-B14F-4D97-AF65-F5344CB8AC3E}">
        <p14:creationId xmlns:p14="http://schemas.microsoft.com/office/powerpoint/2010/main" val="354585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B55C1-B923-8766-F2D4-AE3EB687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18425-03B6-596F-9E44-49BCFADFE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Online/</a:t>
            </a:r>
            <a:r>
              <a:rPr lang="da-DK" dirty="0" err="1"/>
              <a:t>telephone</a:t>
            </a:r>
            <a:r>
              <a:rPr lang="da-DK" dirty="0"/>
              <a:t> interview with 25-30 food </a:t>
            </a:r>
            <a:r>
              <a:rPr lang="da-DK" dirty="0" err="1"/>
              <a:t>companies</a:t>
            </a:r>
            <a:endParaRPr lang="da-DK" dirty="0"/>
          </a:p>
          <a:p>
            <a:r>
              <a:rPr lang="da-DK" dirty="0" err="1"/>
              <a:t>Semi-structured</a:t>
            </a:r>
            <a:r>
              <a:rPr lang="da-DK" dirty="0"/>
              <a:t> research interview with interview guide</a:t>
            </a:r>
          </a:p>
          <a:p>
            <a:endParaRPr lang="da-DK" dirty="0"/>
          </a:p>
          <a:p>
            <a:r>
              <a:rPr lang="da-DK" dirty="0"/>
              <a:t>Desk-studies of </a:t>
            </a:r>
            <a:r>
              <a:rPr lang="da-DK" dirty="0" err="1"/>
              <a:t>experiences</a:t>
            </a:r>
            <a:r>
              <a:rPr lang="da-DK" dirty="0"/>
              <a:t> and policy measures in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countries</a:t>
            </a:r>
            <a:endParaRPr lang="da-DK" dirty="0"/>
          </a:p>
          <a:p>
            <a:pPr lvl="1"/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Inspired by the concept 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travelling of ideas and concepts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between different geographical and administrative (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Czarniawska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Joerges,1996)</a:t>
            </a:r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7660570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rnæring, designskabelon">
  <a:themeElements>
    <a:clrScheme name="">
      <a:dk1>
        <a:srgbClr val="000000"/>
      </a:dk1>
      <a:lt1>
        <a:srgbClr val="FFFFFF"/>
      </a:lt1>
      <a:dk2>
        <a:srgbClr val="B2B2B2"/>
      </a:dk2>
      <a:lt2>
        <a:srgbClr val="333333"/>
      </a:lt2>
      <a:accent1>
        <a:srgbClr val="FFFF99"/>
      </a:accent1>
      <a:accent2>
        <a:srgbClr val="FFCC99"/>
      </a:accent2>
      <a:accent3>
        <a:srgbClr val="D5D5D5"/>
      </a:accent3>
      <a:accent4>
        <a:srgbClr val="DADADA"/>
      </a:accent4>
      <a:accent5>
        <a:srgbClr val="FFFFCA"/>
      </a:accent5>
      <a:accent6>
        <a:srgbClr val="E7B98A"/>
      </a:accent6>
      <a:hlink>
        <a:srgbClr val="FF9933"/>
      </a:hlink>
      <a:folHlink>
        <a:srgbClr val="FF6600"/>
      </a:folHlink>
    </a:clrScheme>
    <a:fontScheme name="Ernæring, designskabel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rnæring, designskabelon 1">
        <a:dk1>
          <a:srgbClr val="333333"/>
        </a:dk1>
        <a:lt1>
          <a:srgbClr val="B2B2B2"/>
        </a:lt1>
        <a:dk2>
          <a:srgbClr val="FFFFFF"/>
        </a:dk2>
        <a:lt2>
          <a:srgbClr val="000000"/>
        </a:lt2>
        <a:accent1>
          <a:srgbClr val="FFFF99"/>
        </a:accent1>
        <a:accent2>
          <a:srgbClr val="FFCC99"/>
        </a:accent2>
        <a:accent3>
          <a:srgbClr val="D5D5D5"/>
        </a:accent3>
        <a:accent4>
          <a:srgbClr val="2A2A2A"/>
        </a:accent4>
        <a:accent5>
          <a:srgbClr val="FFFFCA"/>
        </a:accent5>
        <a:accent6>
          <a:srgbClr val="E7B98A"/>
        </a:accent6>
        <a:hlink>
          <a:srgbClr val="FF9933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9658e4-01ac-440c-b79d-cac170146fc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81BD94673B9F4B83EC0CA809E27CB8" ma:contentTypeVersion="18" ma:contentTypeDescription="Opret et nyt dokument." ma:contentTypeScope="" ma:versionID="7fff2d8c081b95e1cd00d33fc35cd9b1">
  <xsd:schema xmlns:xsd="http://www.w3.org/2001/XMLSchema" xmlns:xs="http://www.w3.org/2001/XMLSchema" xmlns:p="http://schemas.microsoft.com/office/2006/metadata/properties" xmlns:ns3="229658e4-01ac-440c-b79d-cac170146fcd" xmlns:ns4="f984e8f1-f04a-41cd-bfaf-4db55fa94eaa" targetNamespace="http://schemas.microsoft.com/office/2006/metadata/properties" ma:root="true" ma:fieldsID="36d52712daced1452fcb907dfa3a1f7e" ns3:_="" ns4:_="">
    <xsd:import namespace="229658e4-01ac-440c-b79d-cac170146fcd"/>
    <xsd:import namespace="f984e8f1-f04a-41cd-bfaf-4db55fa94e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658e4-01ac-440c-b79d-cac170146f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4e8f1-f04a-41cd-bfaf-4db55fa94e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910914-B7EF-4E6A-848C-3E6350DD93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259070-27E7-4BCC-9310-87C2B13A0670}">
  <ds:schemaRefs>
    <ds:schemaRef ds:uri="http://purl.org/dc/dcmitype/"/>
    <ds:schemaRef ds:uri="229658e4-01ac-440c-b79d-cac170146fcd"/>
    <ds:schemaRef ds:uri="http://www.w3.org/XML/1998/namespace"/>
    <ds:schemaRef ds:uri="f984e8f1-f04a-41cd-bfaf-4db55fa94eaa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B260CCB-6B62-4303-9FD3-2360B3BB3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9658e4-01ac-440c-b79d-cac170146fcd"/>
    <ds:schemaRef ds:uri="f984e8f1-f04a-41cd-bfaf-4db55fa94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10993</TotalTime>
  <Words>2000</Words>
  <Application>Microsoft Office PowerPoint</Application>
  <PresentationFormat>Skærmshow (16:9)</PresentationFormat>
  <Paragraphs>266</Paragraphs>
  <Slides>33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33</vt:i4>
      </vt:variant>
    </vt:vector>
  </HeadingPairs>
  <TitlesOfParts>
    <vt:vector size="48" baseType="lpstr">
      <vt:lpstr>Arial Black</vt:lpstr>
      <vt:lpstr>Wingdings</vt:lpstr>
      <vt:lpstr>Tahoma</vt:lpstr>
      <vt:lpstr>Times New Roman</vt:lpstr>
      <vt:lpstr>Open Sans</vt:lpstr>
      <vt:lpstr>Calibri</vt:lpstr>
      <vt:lpstr>Inter</vt:lpstr>
      <vt:lpstr>ArialMT</vt:lpstr>
      <vt:lpstr>EB Garamond</vt:lpstr>
      <vt:lpstr>Economica</vt:lpstr>
      <vt:lpstr>Arial</vt:lpstr>
      <vt:lpstr>Luxe</vt:lpstr>
      <vt:lpstr>1_Luxe</vt:lpstr>
      <vt:lpstr>1_Office Theme</vt:lpstr>
      <vt:lpstr>Ernæring, designskabelon</vt:lpstr>
      <vt:lpstr>Experiences with transition towards  production and consumption of plant-based food</vt:lpstr>
      <vt:lpstr>Overview</vt:lpstr>
      <vt:lpstr>Empirical background for presentation: Analyses from 2022, 2012, 2009</vt:lpstr>
      <vt:lpstr>How to analyse plant-based food?</vt:lpstr>
      <vt:lpstr>Theoretical background for analysis of plant-based food</vt:lpstr>
      <vt:lpstr>Policy strategies for development of markets for ”green products”</vt:lpstr>
      <vt:lpstr>Policy strategies for development of markets for ”green products”</vt:lpstr>
      <vt:lpstr>Policy strategies for development of markets for ”green products”</vt:lpstr>
      <vt:lpstr>Methods</vt:lpstr>
      <vt:lpstr>Why and how plant-based food in Denmark</vt:lpstr>
      <vt:lpstr> “Action plan for plant-based food” (Denmark, 2023)</vt:lpstr>
      <vt:lpstr>Why food as part of climate strategies?  (IDA, 2008; Concito, 2023)</vt:lpstr>
      <vt:lpstr>Consumption-based climate impact (footprint) from consumption areas  - climate impact as a consequence of resource consumption</vt:lpstr>
      <vt:lpstr>CO2-pyramid for food</vt:lpstr>
      <vt:lpstr>CO2-pyramid for food (waste)</vt:lpstr>
      <vt:lpstr>Climate impact from different food groups in the average Danish diet - combining GHG calculations and diet surveys</vt:lpstr>
      <vt:lpstr>What is ”plant-based food”? </vt:lpstr>
      <vt:lpstr>Different values in focus in development of plant-based food</vt:lpstr>
      <vt:lpstr>Protein-rich soup - not an imitation</vt:lpstr>
      <vt:lpstr>Different imitations - transparent?</vt:lpstr>
      <vt:lpstr>Imitation of know product types: Sausages</vt:lpstr>
      <vt:lpstr>Known product types: Imitation or innovation?</vt:lpstr>
      <vt:lpstr>Convenient meals: Imitation or innovation? </vt:lpstr>
      <vt:lpstr>Status for businesses in Denmark producing plant-based food</vt:lpstr>
      <vt:lpstr>Background for plant-based food production</vt:lpstr>
      <vt:lpstr>Products and raw materials</vt:lpstr>
      <vt:lpstr>Value chain development</vt:lpstr>
      <vt:lpstr>Experiences from consumer practices</vt:lpstr>
      <vt:lpstr>Economic challenges</vt:lpstr>
      <vt:lpstr>Regulatory measures supporting development of  production and consumption of plant-based food</vt:lpstr>
      <vt:lpstr>Measures for development of markets for "greener" products</vt:lpstr>
      <vt:lpstr>Experiences from The Netherlands</vt:lpstr>
      <vt:lpstr> “Action plan for plant-based food” (Denmark, 2023)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Resultater fra virksomhedsinterviews</dc:title>
  <dc:creator>Michael Søgaard Jørgensen</dc:creator>
  <cp:lastModifiedBy>Michael Søgaard Jørgensen</cp:lastModifiedBy>
  <cp:revision>81</cp:revision>
  <cp:lastPrinted>2022-12-01T18:27:15Z</cp:lastPrinted>
  <dcterms:modified xsi:type="dcterms:W3CDTF">2024-09-24T06:27:17Z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0x010100F081BD94673B9F4B83EC0CA809E27CB8</vt:lpwstr>
  </property>
</Properties>
</file>