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5" r:id="rId3"/>
    <p:sldId id="286" r:id="rId4"/>
    <p:sldId id="278" r:id="rId5"/>
    <p:sldId id="279" r:id="rId6"/>
    <p:sldId id="280" r:id="rId7"/>
    <p:sldId id="281" r:id="rId8"/>
    <p:sldId id="282" r:id="rId9"/>
    <p:sldId id="283" r:id="rId10"/>
    <p:sldId id="284" r:id="rId11"/>
    <p:sldId id="256" r:id="rId12"/>
    <p:sldId id="272" r:id="rId13"/>
    <p:sldId id="273" r:id="rId14"/>
    <p:sldId id="268" r:id="rId15"/>
    <p:sldId id="274" r:id="rId16"/>
    <p:sldId id="275" r:id="rId17"/>
    <p:sldId id="258" r:id="rId18"/>
    <p:sldId id="263" r:id="rId19"/>
    <p:sldId id="276" r:id="rId20"/>
    <p:sldId id="277" r:id="rId21"/>
    <p:sldId id="264" r:id="rId22"/>
    <p:sldId id="267" r:id="rId23"/>
    <p:sldId id="266" r:id="rId24"/>
    <p:sldId id="269" r:id="rId25"/>
    <p:sldId id="270" r:id="rId26"/>
    <p:sldId id="271" r:id="rId27"/>
    <p:sldId id="259" r:id="rId28"/>
    <p:sldId id="260" r:id="rId29"/>
    <p:sldId id="261" r:id="rId30"/>
    <p:sldId id="262"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170B4-2F68-4AEE-B973-B4406C114AA1}"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ru-RU"/>
        </a:p>
      </dgm:t>
    </dgm:pt>
    <dgm:pt modelId="{956459B3-D218-4DF8-A5E0-F5AC8FD2C368}">
      <dgm:prSet phldrT="[Текст]"/>
      <dgm:spPr/>
      <dgm:t>
        <a:bodyPr/>
        <a:lstStyle/>
        <a:p>
          <a:r>
            <a:rPr lang="en-US" b="1" dirty="0" smtClean="0"/>
            <a:t>Sustainable Food system</a:t>
          </a:r>
          <a:endParaRPr lang="ru-RU" dirty="0"/>
        </a:p>
      </dgm:t>
    </dgm:pt>
    <dgm:pt modelId="{F36A0F25-AD6E-4053-9213-53145FABA18D}" type="parTrans" cxnId="{5B2365E9-9D58-4E47-8D31-DB87263F677E}">
      <dgm:prSet/>
      <dgm:spPr/>
      <dgm:t>
        <a:bodyPr/>
        <a:lstStyle/>
        <a:p>
          <a:endParaRPr lang="ru-RU"/>
        </a:p>
      </dgm:t>
    </dgm:pt>
    <dgm:pt modelId="{130E1E24-2D81-4811-9B37-FA852BBAB6D5}" type="sibTrans" cxnId="{5B2365E9-9D58-4E47-8D31-DB87263F677E}">
      <dgm:prSet/>
      <dgm:spPr/>
      <dgm:t>
        <a:bodyPr/>
        <a:lstStyle/>
        <a:p>
          <a:endParaRPr lang="ru-RU"/>
        </a:p>
      </dgm:t>
    </dgm:pt>
    <dgm:pt modelId="{3E188C7C-7358-4196-B7DF-51467B5C385E}">
      <dgm:prSet phldrT="[Текст]"/>
      <dgm:spPr/>
      <dgm:t>
        <a:bodyPr/>
        <a:lstStyle/>
        <a:p>
          <a:r>
            <a:rPr lang="en-US" dirty="0" smtClean="0"/>
            <a:t>Healthy and sustainable diets</a:t>
          </a:r>
          <a:endParaRPr lang="ru-RU" dirty="0"/>
        </a:p>
      </dgm:t>
    </dgm:pt>
    <dgm:pt modelId="{89505D50-13F1-4FE6-9687-26809B043F9A}" type="parTrans" cxnId="{8180F4B5-1415-4B28-99E8-2BA4E872AB0F}">
      <dgm:prSet/>
      <dgm:spPr/>
      <dgm:t>
        <a:bodyPr/>
        <a:lstStyle/>
        <a:p>
          <a:endParaRPr lang="ru-RU"/>
        </a:p>
      </dgm:t>
    </dgm:pt>
    <dgm:pt modelId="{D5025265-1C76-44F1-AF15-321AEB9F7582}" type="sibTrans" cxnId="{8180F4B5-1415-4B28-99E8-2BA4E872AB0F}">
      <dgm:prSet/>
      <dgm:spPr/>
      <dgm:t>
        <a:bodyPr/>
        <a:lstStyle/>
        <a:p>
          <a:endParaRPr lang="ru-RU"/>
        </a:p>
      </dgm:t>
    </dgm:pt>
    <dgm:pt modelId="{C96A6F3E-7536-4799-BAC3-AAF3E7E8F560}">
      <dgm:prSet phldrT="[Текст]"/>
      <dgm:spPr/>
      <dgm:t>
        <a:bodyPr/>
        <a:lstStyle/>
        <a:p>
          <a:r>
            <a:rPr lang="en-US" dirty="0" err="1" smtClean="0"/>
            <a:t>Behaviour</a:t>
          </a:r>
          <a:r>
            <a:rPr lang="en-US" dirty="0" smtClean="0"/>
            <a:t> change</a:t>
          </a:r>
          <a:endParaRPr lang="ru-RU" dirty="0"/>
        </a:p>
      </dgm:t>
    </dgm:pt>
    <dgm:pt modelId="{B4F518D3-7CDF-46B9-B04C-D708CAC8FEB9}" type="parTrans" cxnId="{037C535D-C6BB-429D-B07F-5EDA0F020564}">
      <dgm:prSet/>
      <dgm:spPr/>
      <dgm:t>
        <a:bodyPr/>
        <a:lstStyle/>
        <a:p>
          <a:endParaRPr lang="ru-RU"/>
        </a:p>
      </dgm:t>
    </dgm:pt>
    <dgm:pt modelId="{C394D71F-24D5-4618-8439-96EEA023BCF0}" type="sibTrans" cxnId="{037C535D-C6BB-429D-B07F-5EDA0F020564}">
      <dgm:prSet/>
      <dgm:spPr/>
      <dgm:t>
        <a:bodyPr/>
        <a:lstStyle/>
        <a:p>
          <a:endParaRPr lang="ru-RU"/>
        </a:p>
      </dgm:t>
    </dgm:pt>
    <dgm:pt modelId="{8FE7CD20-FC4E-41EA-8E64-50F1FBD04DFC}">
      <dgm:prSet phldrT="[Текст]"/>
      <dgm:spPr/>
      <dgm:t>
        <a:bodyPr/>
        <a:lstStyle/>
        <a:p>
          <a:r>
            <a:rPr lang="en-US" dirty="0" smtClean="0"/>
            <a:t>Food loss and waste</a:t>
          </a:r>
          <a:endParaRPr lang="ru-RU" dirty="0"/>
        </a:p>
      </dgm:t>
    </dgm:pt>
    <dgm:pt modelId="{EF9941BD-2338-48BB-9EF6-929E3240AB01}" type="parTrans" cxnId="{840B7675-ED38-4272-A713-AF432F174F8D}">
      <dgm:prSet/>
      <dgm:spPr/>
      <dgm:t>
        <a:bodyPr/>
        <a:lstStyle/>
        <a:p>
          <a:endParaRPr lang="ru-RU"/>
        </a:p>
      </dgm:t>
    </dgm:pt>
    <dgm:pt modelId="{F0D11849-F03A-474A-9B53-45154AC2BB7B}" type="sibTrans" cxnId="{840B7675-ED38-4272-A713-AF432F174F8D}">
      <dgm:prSet/>
      <dgm:spPr/>
      <dgm:t>
        <a:bodyPr/>
        <a:lstStyle/>
        <a:p>
          <a:endParaRPr lang="ru-RU"/>
        </a:p>
      </dgm:t>
    </dgm:pt>
    <dgm:pt modelId="{A80AA7C6-E8FC-444A-9FF7-9DD1AD0332F4}">
      <dgm:prSet phldrT="[Текст]"/>
      <dgm:spPr/>
      <dgm:t>
        <a:bodyPr/>
        <a:lstStyle/>
        <a:p>
          <a:r>
            <a:rPr lang="en-US" dirty="0" smtClean="0"/>
            <a:t>Food production and supporting diet</a:t>
          </a:r>
          <a:endParaRPr lang="ru-RU" dirty="0"/>
        </a:p>
      </dgm:t>
    </dgm:pt>
    <dgm:pt modelId="{1BB90773-DC76-46C0-8DF7-5904D50FBBF2}" type="parTrans" cxnId="{81D0280C-A72A-48DE-ABD8-3675218B434F}">
      <dgm:prSet/>
      <dgm:spPr/>
      <dgm:t>
        <a:bodyPr/>
        <a:lstStyle/>
        <a:p>
          <a:endParaRPr lang="ru-RU"/>
        </a:p>
      </dgm:t>
    </dgm:pt>
    <dgm:pt modelId="{725DD912-47A3-461A-8314-407F25E3FFB4}" type="sibTrans" cxnId="{81D0280C-A72A-48DE-ABD8-3675218B434F}">
      <dgm:prSet/>
      <dgm:spPr/>
      <dgm:t>
        <a:bodyPr/>
        <a:lstStyle/>
        <a:p>
          <a:endParaRPr lang="ru-RU"/>
        </a:p>
      </dgm:t>
    </dgm:pt>
    <dgm:pt modelId="{DFCF1B99-CAFA-480A-B71E-A09BAB040279}">
      <dgm:prSet phldrT="[Текст]"/>
      <dgm:spPr/>
      <dgm:t>
        <a:bodyPr/>
        <a:lstStyle/>
        <a:p>
          <a:r>
            <a:rPr lang="en-US" dirty="0" smtClean="0"/>
            <a:t>Physical activity</a:t>
          </a:r>
          <a:endParaRPr lang="ru-RU" dirty="0"/>
        </a:p>
      </dgm:t>
    </dgm:pt>
    <dgm:pt modelId="{8365EBC9-94A3-4830-B002-428F206C20F7}" type="parTrans" cxnId="{E3F140CD-565B-4FC0-B0FB-D0267B854D5E}">
      <dgm:prSet/>
      <dgm:spPr/>
      <dgm:t>
        <a:bodyPr/>
        <a:lstStyle/>
        <a:p>
          <a:endParaRPr lang="ru-RU"/>
        </a:p>
      </dgm:t>
    </dgm:pt>
    <dgm:pt modelId="{802BA9E9-1AD9-4D22-AD3C-640AEC0077EE}" type="sibTrans" cxnId="{E3F140CD-565B-4FC0-B0FB-D0267B854D5E}">
      <dgm:prSet/>
      <dgm:spPr/>
      <dgm:t>
        <a:bodyPr/>
        <a:lstStyle/>
        <a:p>
          <a:endParaRPr lang="ru-RU"/>
        </a:p>
      </dgm:t>
    </dgm:pt>
    <dgm:pt modelId="{98A4FF77-51B6-4B3A-A333-3044D3D2FE3C}">
      <dgm:prSet phldrT="[Текст]"/>
      <dgm:spPr/>
      <dgm:t>
        <a:bodyPr/>
        <a:lstStyle/>
        <a:p>
          <a:r>
            <a:rPr lang="en-US" dirty="0" smtClean="0"/>
            <a:t>Overweigh</a:t>
          </a:r>
          <a:endParaRPr lang="ru-RU" dirty="0"/>
        </a:p>
      </dgm:t>
    </dgm:pt>
    <dgm:pt modelId="{6B72C04E-2F57-4663-B52A-1614605E6318}" type="parTrans" cxnId="{C1F7EDB6-A44B-4D7C-B540-AF82D4786E4C}">
      <dgm:prSet/>
      <dgm:spPr/>
      <dgm:t>
        <a:bodyPr/>
        <a:lstStyle/>
        <a:p>
          <a:endParaRPr lang="ru-RU"/>
        </a:p>
      </dgm:t>
    </dgm:pt>
    <dgm:pt modelId="{160273D8-CCE7-48CC-98A8-4DD213E5A424}" type="sibTrans" cxnId="{C1F7EDB6-A44B-4D7C-B540-AF82D4786E4C}">
      <dgm:prSet/>
      <dgm:spPr/>
      <dgm:t>
        <a:bodyPr/>
        <a:lstStyle/>
        <a:p>
          <a:endParaRPr lang="ru-RU"/>
        </a:p>
      </dgm:t>
    </dgm:pt>
    <dgm:pt modelId="{28F916A7-CA88-4D2F-AC69-B27A29428AD0}" type="pres">
      <dgm:prSet presAssocID="{F93170B4-2F68-4AEE-B973-B4406C114AA1}" presName="cycle" presStyleCnt="0">
        <dgm:presLayoutVars>
          <dgm:chMax val="1"/>
          <dgm:dir/>
          <dgm:animLvl val="ctr"/>
          <dgm:resizeHandles val="exact"/>
        </dgm:presLayoutVars>
      </dgm:prSet>
      <dgm:spPr/>
    </dgm:pt>
    <dgm:pt modelId="{86241B7F-2005-4A43-8A66-C5FAE0237F2C}" type="pres">
      <dgm:prSet presAssocID="{956459B3-D218-4DF8-A5E0-F5AC8FD2C368}" presName="centerShape" presStyleLbl="node0" presStyleIdx="0" presStyleCnt="1"/>
      <dgm:spPr/>
      <dgm:t>
        <a:bodyPr/>
        <a:lstStyle/>
        <a:p>
          <a:endParaRPr lang="ru-RU"/>
        </a:p>
      </dgm:t>
    </dgm:pt>
    <dgm:pt modelId="{C1CF3456-5AB3-4D53-A3D9-59C0749DE617}" type="pres">
      <dgm:prSet presAssocID="{89505D50-13F1-4FE6-9687-26809B043F9A}" presName="parTrans" presStyleLbl="bgSibTrans2D1" presStyleIdx="0" presStyleCnt="6"/>
      <dgm:spPr/>
    </dgm:pt>
    <dgm:pt modelId="{FF88BB08-2C42-4481-B1E7-221202764D4A}" type="pres">
      <dgm:prSet presAssocID="{3E188C7C-7358-4196-B7DF-51467B5C385E}" presName="node" presStyleLbl="node1" presStyleIdx="0" presStyleCnt="6">
        <dgm:presLayoutVars>
          <dgm:bulletEnabled val="1"/>
        </dgm:presLayoutVars>
      </dgm:prSet>
      <dgm:spPr/>
      <dgm:t>
        <a:bodyPr/>
        <a:lstStyle/>
        <a:p>
          <a:endParaRPr lang="ru-RU"/>
        </a:p>
      </dgm:t>
    </dgm:pt>
    <dgm:pt modelId="{6B92AF53-5181-481C-A2EE-1F469190641A}" type="pres">
      <dgm:prSet presAssocID="{B4F518D3-7CDF-46B9-B04C-D708CAC8FEB9}" presName="parTrans" presStyleLbl="bgSibTrans2D1" presStyleIdx="1" presStyleCnt="6"/>
      <dgm:spPr/>
    </dgm:pt>
    <dgm:pt modelId="{5313556B-3A5F-4944-8463-FB66655436CF}" type="pres">
      <dgm:prSet presAssocID="{C96A6F3E-7536-4799-BAC3-AAF3E7E8F560}" presName="node" presStyleLbl="node1" presStyleIdx="1" presStyleCnt="6">
        <dgm:presLayoutVars>
          <dgm:bulletEnabled val="1"/>
        </dgm:presLayoutVars>
      </dgm:prSet>
      <dgm:spPr/>
      <dgm:t>
        <a:bodyPr/>
        <a:lstStyle/>
        <a:p>
          <a:endParaRPr lang="ru-RU"/>
        </a:p>
      </dgm:t>
    </dgm:pt>
    <dgm:pt modelId="{F387E3AF-1CE8-4485-88EE-D9139CAD65BF}" type="pres">
      <dgm:prSet presAssocID="{EF9941BD-2338-48BB-9EF6-929E3240AB01}" presName="parTrans" presStyleLbl="bgSibTrans2D1" presStyleIdx="2" presStyleCnt="6"/>
      <dgm:spPr/>
    </dgm:pt>
    <dgm:pt modelId="{4E757108-149D-42C4-AC20-30F2B26AFCDD}" type="pres">
      <dgm:prSet presAssocID="{8FE7CD20-FC4E-41EA-8E64-50F1FBD04DFC}" presName="node" presStyleLbl="node1" presStyleIdx="2" presStyleCnt="6">
        <dgm:presLayoutVars>
          <dgm:bulletEnabled val="1"/>
        </dgm:presLayoutVars>
      </dgm:prSet>
      <dgm:spPr/>
      <dgm:t>
        <a:bodyPr/>
        <a:lstStyle/>
        <a:p>
          <a:endParaRPr lang="ru-RU"/>
        </a:p>
      </dgm:t>
    </dgm:pt>
    <dgm:pt modelId="{AC9A5103-21D3-4A50-BC4D-D7B57C1CE75E}" type="pres">
      <dgm:prSet presAssocID="{1BB90773-DC76-46C0-8DF7-5904D50FBBF2}" presName="parTrans" presStyleLbl="bgSibTrans2D1" presStyleIdx="3" presStyleCnt="6"/>
      <dgm:spPr/>
    </dgm:pt>
    <dgm:pt modelId="{7B40D41B-6DDC-4FD3-9D43-795A9AA9154F}" type="pres">
      <dgm:prSet presAssocID="{A80AA7C6-E8FC-444A-9FF7-9DD1AD0332F4}" presName="node" presStyleLbl="node1" presStyleIdx="3" presStyleCnt="6">
        <dgm:presLayoutVars>
          <dgm:bulletEnabled val="1"/>
        </dgm:presLayoutVars>
      </dgm:prSet>
      <dgm:spPr/>
      <dgm:t>
        <a:bodyPr/>
        <a:lstStyle/>
        <a:p>
          <a:endParaRPr lang="ru-RU"/>
        </a:p>
      </dgm:t>
    </dgm:pt>
    <dgm:pt modelId="{CE2AA3C6-8850-4F41-927E-6CA59769DBD2}" type="pres">
      <dgm:prSet presAssocID="{8365EBC9-94A3-4830-B002-428F206C20F7}" presName="parTrans" presStyleLbl="bgSibTrans2D1" presStyleIdx="4" presStyleCnt="6"/>
      <dgm:spPr/>
    </dgm:pt>
    <dgm:pt modelId="{B01CE0AE-4140-40A5-8688-A3FC33D2A856}" type="pres">
      <dgm:prSet presAssocID="{DFCF1B99-CAFA-480A-B71E-A09BAB040279}" presName="node" presStyleLbl="node1" presStyleIdx="4" presStyleCnt="6">
        <dgm:presLayoutVars>
          <dgm:bulletEnabled val="1"/>
        </dgm:presLayoutVars>
      </dgm:prSet>
      <dgm:spPr/>
      <dgm:t>
        <a:bodyPr/>
        <a:lstStyle/>
        <a:p>
          <a:endParaRPr lang="ru-RU"/>
        </a:p>
      </dgm:t>
    </dgm:pt>
    <dgm:pt modelId="{1D304D96-3439-4282-AFEE-A3DEA3866850}" type="pres">
      <dgm:prSet presAssocID="{6B72C04E-2F57-4663-B52A-1614605E6318}" presName="parTrans" presStyleLbl="bgSibTrans2D1" presStyleIdx="5" presStyleCnt="6"/>
      <dgm:spPr/>
    </dgm:pt>
    <dgm:pt modelId="{FD01222B-E706-4218-B10E-EA958019D1DE}" type="pres">
      <dgm:prSet presAssocID="{98A4FF77-51B6-4B3A-A333-3044D3D2FE3C}" presName="node" presStyleLbl="node1" presStyleIdx="5" presStyleCnt="6">
        <dgm:presLayoutVars>
          <dgm:bulletEnabled val="1"/>
        </dgm:presLayoutVars>
      </dgm:prSet>
      <dgm:spPr/>
      <dgm:t>
        <a:bodyPr/>
        <a:lstStyle/>
        <a:p>
          <a:endParaRPr lang="ru-RU"/>
        </a:p>
      </dgm:t>
    </dgm:pt>
  </dgm:ptLst>
  <dgm:cxnLst>
    <dgm:cxn modelId="{E3F140CD-565B-4FC0-B0FB-D0267B854D5E}" srcId="{956459B3-D218-4DF8-A5E0-F5AC8FD2C368}" destId="{DFCF1B99-CAFA-480A-B71E-A09BAB040279}" srcOrd="4" destOrd="0" parTransId="{8365EBC9-94A3-4830-B002-428F206C20F7}" sibTransId="{802BA9E9-1AD9-4D22-AD3C-640AEC0077EE}"/>
    <dgm:cxn modelId="{C1F7EDB6-A44B-4D7C-B540-AF82D4786E4C}" srcId="{956459B3-D218-4DF8-A5E0-F5AC8FD2C368}" destId="{98A4FF77-51B6-4B3A-A333-3044D3D2FE3C}" srcOrd="5" destOrd="0" parTransId="{6B72C04E-2F57-4663-B52A-1614605E6318}" sibTransId="{160273D8-CCE7-48CC-98A8-4DD213E5A424}"/>
    <dgm:cxn modelId="{99E08C76-FE53-46DD-8E8A-B6565230EF17}" type="presOf" srcId="{6B72C04E-2F57-4663-B52A-1614605E6318}" destId="{1D304D96-3439-4282-AFEE-A3DEA3866850}" srcOrd="0" destOrd="0" presId="urn:microsoft.com/office/officeart/2005/8/layout/radial4"/>
    <dgm:cxn modelId="{037C535D-C6BB-429D-B07F-5EDA0F020564}" srcId="{956459B3-D218-4DF8-A5E0-F5AC8FD2C368}" destId="{C96A6F3E-7536-4799-BAC3-AAF3E7E8F560}" srcOrd="1" destOrd="0" parTransId="{B4F518D3-7CDF-46B9-B04C-D708CAC8FEB9}" sibTransId="{C394D71F-24D5-4618-8439-96EEA023BCF0}"/>
    <dgm:cxn modelId="{423565BA-265F-4244-92E6-FEB08BE5ADAC}" type="presOf" srcId="{8FE7CD20-FC4E-41EA-8E64-50F1FBD04DFC}" destId="{4E757108-149D-42C4-AC20-30F2B26AFCDD}" srcOrd="0" destOrd="0" presId="urn:microsoft.com/office/officeart/2005/8/layout/radial4"/>
    <dgm:cxn modelId="{5B2365E9-9D58-4E47-8D31-DB87263F677E}" srcId="{F93170B4-2F68-4AEE-B973-B4406C114AA1}" destId="{956459B3-D218-4DF8-A5E0-F5AC8FD2C368}" srcOrd="0" destOrd="0" parTransId="{F36A0F25-AD6E-4053-9213-53145FABA18D}" sibTransId="{130E1E24-2D81-4811-9B37-FA852BBAB6D5}"/>
    <dgm:cxn modelId="{64999D72-CF83-4AD1-A004-78FFFFD6EEBC}" type="presOf" srcId="{EF9941BD-2338-48BB-9EF6-929E3240AB01}" destId="{F387E3AF-1CE8-4485-88EE-D9139CAD65BF}" srcOrd="0" destOrd="0" presId="urn:microsoft.com/office/officeart/2005/8/layout/radial4"/>
    <dgm:cxn modelId="{94652370-D06A-4EB6-B59E-17C37B48DE72}" type="presOf" srcId="{C96A6F3E-7536-4799-BAC3-AAF3E7E8F560}" destId="{5313556B-3A5F-4944-8463-FB66655436CF}" srcOrd="0" destOrd="0" presId="urn:microsoft.com/office/officeart/2005/8/layout/radial4"/>
    <dgm:cxn modelId="{8180F4B5-1415-4B28-99E8-2BA4E872AB0F}" srcId="{956459B3-D218-4DF8-A5E0-F5AC8FD2C368}" destId="{3E188C7C-7358-4196-B7DF-51467B5C385E}" srcOrd="0" destOrd="0" parTransId="{89505D50-13F1-4FE6-9687-26809B043F9A}" sibTransId="{D5025265-1C76-44F1-AF15-321AEB9F7582}"/>
    <dgm:cxn modelId="{1FCB00AE-9247-4589-AD6E-0DA564641E42}" type="presOf" srcId="{98A4FF77-51B6-4B3A-A333-3044D3D2FE3C}" destId="{FD01222B-E706-4218-B10E-EA958019D1DE}" srcOrd="0" destOrd="0" presId="urn:microsoft.com/office/officeart/2005/8/layout/radial4"/>
    <dgm:cxn modelId="{6D2CC32C-1F49-44E7-A75F-0946A499D21B}" type="presOf" srcId="{8365EBC9-94A3-4830-B002-428F206C20F7}" destId="{CE2AA3C6-8850-4F41-927E-6CA59769DBD2}" srcOrd="0" destOrd="0" presId="urn:microsoft.com/office/officeart/2005/8/layout/radial4"/>
    <dgm:cxn modelId="{27502ECB-4CD5-4831-B6EA-248CCF604D62}" type="presOf" srcId="{B4F518D3-7CDF-46B9-B04C-D708CAC8FEB9}" destId="{6B92AF53-5181-481C-A2EE-1F469190641A}" srcOrd="0" destOrd="0" presId="urn:microsoft.com/office/officeart/2005/8/layout/radial4"/>
    <dgm:cxn modelId="{81D0280C-A72A-48DE-ABD8-3675218B434F}" srcId="{956459B3-D218-4DF8-A5E0-F5AC8FD2C368}" destId="{A80AA7C6-E8FC-444A-9FF7-9DD1AD0332F4}" srcOrd="3" destOrd="0" parTransId="{1BB90773-DC76-46C0-8DF7-5904D50FBBF2}" sibTransId="{725DD912-47A3-461A-8314-407F25E3FFB4}"/>
    <dgm:cxn modelId="{F63D741A-57ED-4C92-A6EA-9426161DB98B}" type="presOf" srcId="{89505D50-13F1-4FE6-9687-26809B043F9A}" destId="{C1CF3456-5AB3-4D53-A3D9-59C0749DE617}" srcOrd="0" destOrd="0" presId="urn:microsoft.com/office/officeart/2005/8/layout/radial4"/>
    <dgm:cxn modelId="{3D657D2F-3753-41D5-B6E5-9E49E8FB4851}" type="presOf" srcId="{F93170B4-2F68-4AEE-B973-B4406C114AA1}" destId="{28F916A7-CA88-4D2F-AC69-B27A29428AD0}" srcOrd="0" destOrd="0" presId="urn:microsoft.com/office/officeart/2005/8/layout/radial4"/>
    <dgm:cxn modelId="{76216237-AE40-4884-84E5-E50A365DF93E}" type="presOf" srcId="{3E188C7C-7358-4196-B7DF-51467B5C385E}" destId="{FF88BB08-2C42-4481-B1E7-221202764D4A}" srcOrd="0" destOrd="0" presId="urn:microsoft.com/office/officeart/2005/8/layout/radial4"/>
    <dgm:cxn modelId="{C34FEA27-25FD-4F2C-A512-A1E96B07E928}" type="presOf" srcId="{A80AA7C6-E8FC-444A-9FF7-9DD1AD0332F4}" destId="{7B40D41B-6DDC-4FD3-9D43-795A9AA9154F}" srcOrd="0" destOrd="0" presId="urn:microsoft.com/office/officeart/2005/8/layout/radial4"/>
    <dgm:cxn modelId="{AEA24500-69C9-4E3F-8163-2391650411CF}" type="presOf" srcId="{1BB90773-DC76-46C0-8DF7-5904D50FBBF2}" destId="{AC9A5103-21D3-4A50-BC4D-D7B57C1CE75E}" srcOrd="0" destOrd="0" presId="urn:microsoft.com/office/officeart/2005/8/layout/radial4"/>
    <dgm:cxn modelId="{5E173C3C-6AFC-4B45-A503-04018A617847}" type="presOf" srcId="{956459B3-D218-4DF8-A5E0-F5AC8FD2C368}" destId="{86241B7F-2005-4A43-8A66-C5FAE0237F2C}" srcOrd="0" destOrd="0" presId="urn:microsoft.com/office/officeart/2005/8/layout/radial4"/>
    <dgm:cxn modelId="{4AE3591C-1C5E-4905-A20E-56596FDDE6AD}" type="presOf" srcId="{DFCF1B99-CAFA-480A-B71E-A09BAB040279}" destId="{B01CE0AE-4140-40A5-8688-A3FC33D2A856}" srcOrd="0" destOrd="0" presId="urn:microsoft.com/office/officeart/2005/8/layout/radial4"/>
    <dgm:cxn modelId="{840B7675-ED38-4272-A713-AF432F174F8D}" srcId="{956459B3-D218-4DF8-A5E0-F5AC8FD2C368}" destId="{8FE7CD20-FC4E-41EA-8E64-50F1FBD04DFC}" srcOrd="2" destOrd="0" parTransId="{EF9941BD-2338-48BB-9EF6-929E3240AB01}" sibTransId="{F0D11849-F03A-474A-9B53-45154AC2BB7B}"/>
    <dgm:cxn modelId="{E91E8A2E-F0C1-426F-A377-5A97835E4E79}" type="presParOf" srcId="{28F916A7-CA88-4D2F-AC69-B27A29428AD0}" destId="{86241B7F-2005-4A43-8A66-C5FAE0237F2C}" srcOrd="0" destOrd="0" presId="urn:microsoft.com/office/officeart/2005/8/layout/radial4"/>
    <dgm:cxn modelId="{6808BD18-01DA-452A-B79B-F3317F5645B4}" type="presParOf" srcId="{28F916A7-CA88-4D2F-AC69-B27A29428AD0}" destId="{C1CF3456-5AB3-4D53-A3D9-59C0749DE617}" srcOrd="1" destOrd="0" presId="urn:microsoft.com/office/officeart/2005/8/layout/radial4"/>
    <dgm:cxn modelId="{4A521857-6DFD-41E5-A0F0-703EA65801B7}" type="presParOf" srcId="{28F916A7-CA88-4D2F-AC69-B27A29428AD0}" destId="{FF88BB08-2C42-4481-B1E7-221202764D4A}" srcOrd="2" destOrd="0" presId="urn:microsoft.com/office/officeart/2005/8/layout/radial4"/>
    <dgm:cxn modelId="{D59992B1-503D-49D4-96AE-A6AAF83C4B84}" type="presParOf" srcId="{28F916A7-CA88-4D2F-AC69-B27A29428AD0}" destId="{6B92AF53-5181-481C-A2EE-1F469190641A}" srcOrd="3" destOrd="0" presId="urn:microsoft.com/office/officeart/2005/8/layout/radial4"/>
    <dgm:cxn modelId="{E10517E3-9515-4CBF-822F-FF080C3A4A97}" type="presParOf" srcId="{28F916A7-CA88-4D2F-AC69-B27A29428AD0}" destId="{5313556B-3A5F-4944-8463-FB66655436CF}" srcOrd="4" destOrd="0" presId="urn:microsoft.com/office/officeart/2005/8/layout/radial4"/>
    <dgm:cxn modelId="{5370F3A0-26B6-4D64-969E-9007DEB4B414}" type="presParOf" srcId="{28F916A7-CA88-4D2F-AC69-B27A29428AD0}" destId="{F387E3AF-1CE8-4485-88EE-D9139CAD65BF}" srcOrd="5" destOrd="0" presId="urn:microsoft.com/office/officeart/2005/8/layout/radial4"/>
    <dgm:cxn modelId="{0C791934-309C-42E1-B371-CBB50571AE64}" type="presParOf" srcId="{28F916A7-CA88-4D2F-AC69-B27A29428AD0}" destId="{4E757108-149D-42C4-AC20-30F2B26AFCDD}" srcOrd="6" destOrd="0" presId="urn:microsoft.com/office/officeart/2005/8/layout/radial4"/>
    <dgm:cxn modelId="{664C6CD6-A7B0-44F2-AE0D-2B7444DBC698}" type="presParOf" srcId="{28F916A7-CA88-4D2F-AC69-B27A29428AD0}" destId="{AC9A5103-21D3-4A50-BC4D-D7B57C1CE75E}" srcOrd="7" destOrd="0" presId="urn:microsoft.com/office/officeart/2005/8/layout/radial4"/>
    <dgm:cxn modelId="{26107D2D-A9E4-4170-9C8A-CFE620BE073F}" type="presParOf" srcId="{28F916A7-CA88-4D2F-AC69-B27A29428AD0}" destId="{7B40D41B-6DDC-4FD3-9D43-795A9AA9154F}" srcOrd="8" destOrd="0" presId="urn:microsoft.com/office/officeart/2005/8/layout/radial4"/>
    <dgm:cxn modelId="{A15DF6A7-2FD5-4447-966B-EBF3F055BF89}" type="presParOf" srcId="{28F916A7-CA88-4D2F-AC69-B27A29428AD0}" destId="{CE2AA3C6-8850-4F41-927E-6CA59769DBD2}" srcOrd="9" destOrd="0" presId="urn:microsoft.com/office/officeart/2005/8/layout/radial4"/>
    <dgm:cxn modelId="{C3A378E0-01C0-46FA-B86C-30274B0D6D4F}" type="presParOf" srcId="{28F916A7-CA88-4D2F-AC69-B27A29428AD0}" destId="{B01CE0AE-4140-40A5-8688-A3FC33D2A856}" srcOrd="10" destOrd="0" presId="urn:microsoft.com/office/officeart/2005/8/layout/radial4"/>
    <dgm:cxn modelId="{2DBDEDEC-B3F5-4252-BCFE-517A891841C9}" type="presParOf" srcId="{28F916A7-CA88-4D2F-AC69-B27A29428AD0}" destId="{1D304D96-3439-4282-AFEE-A3DEA3866850}" srcOrd="11" destOrd="0" presId="urn:microsoft.com/office/officeart/2005/8/layout/radial4"/>
    <dgm:cxn modelId="{DB7EDB13-6A15-424A-8EA7-DE202247FF26}" type="presParOf" srcId="{28F916A7-CA88-4D2F-AC69-B27A29428AD0}" destId="{FD01222B-E706-4218-B10E-EA958019D1DE}"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41B7F-2005-4A43-8A66-C5FAE0237F2C}">
      <dsp:nvSpPr>
        <dsp:cNvPr id="0" name=""/>
        <dsp:cNvSpPr/>
      </dsp:nvSpPr>
      <dsp:spPr>
        <a:xfrm>
          <a:off x="3083987" y="2822419"/>
          <a:ext cx="2256961" cy="22569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Sustainable Food system</a:t>
          </a:r>
          <a:endParaRPr lang="ru-RU" sz="2500" kern="1200" dirty="0"/>
        </a:p>
      </dsp:txBody>
      <dsp:txXfrm>
        <a:off x="3083987" y="2822419"/>
        <a:ext cx="2256961" cy="2256961"/>
      </dsp:txXfrm>
    </dsp:sp>
    <dsp:sp modelId="{C1CF3456-5AB3-4D53-A3D9-59C0749DE617}">
      <dsp:nvSpPr>
        <dsp:cNvPr id="0" name=""/>
        <dsp:cNvSpPr/>
      </dsp:nvSpPr>
      <dsp:spPr>
        <a:xfrm rot="10800000">
          <a:off x="790787" y="3629282"/>
          <a:ext cx="2167073" cy="643233"/>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88BB08-2C42-4481-B1E7-221202764D4A}">
      <dsp:nvSpPr>
        <dsp:cNvPr id="0" name=""/>
        <dsp:cNvSpPr/>
      </dsp:nvSpPr>
      <dsp:spPr>
        <a:xfrm>
          <a:off x="851" y="3318950"/>
          <a:ext cx="1579872" cy="1263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Healthy and sustainable diets</a:t>
          </a:r>
          <a:endParaRPr lang="ru-RU" sz="1800" kern="1200" dirty="0"/>
        </a:p>
      </dsp:txBody>
      <dsp:txXfrm>
        <a:off x="851" y="3318950"/>
        <a:ext cx="1579872" cy="1263898"/>
      </dsp:txXfrm>
    </dsp:sp>
    <dsp:sp modelId="{6B92AF53-5181-481C-A2EE-1F469190641A}">
      <dsp:nvSpPr>
        <dsp:cNvPr id="0" name=""/>
        <dsp:cNvSpPr/>
      </dsp:nvSpPr>
      <dsp:spPr>
        <a:xfrm rot="12960000">
          <a:off x="1237333" y="2254956"/>
          <a:ext cx="2167073" cy="643233"/>
        </a:xfrm>
        <a:prstGeom prst="leftArrow">
          <a:avLst>
            <a:gd name="adj1" fmla="val 60000"/>
            <a:gd name="adj2" fmla="val 5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13556B-3A5F-4944-8463-FB66655436CF}">
      <dsp:nvSpPr>
        <dsp:cNvPr id="0" name=""/>
        <dsp:cNvSpPr/>
      </dsp:nvSpPr>
      <dsp:spPr>
        <a:xfrm>
          <a:off x="654333" y="1307737"/>
          <a:ext cx="1579872" cy="1263898"/>
        </a:xfrm>
        <a:prstGeom prst="roundRect">
          <a:avLst>
            <a:gd name="adj" fmla="val 1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Behaviour</a:t>
          </a:r>
          <a:r>
            <a:rPr lang="en-US" sz="1800" kern="1200" dirty="0" smtClean="0"/>
            <a:t> change</a:t>
          </a:r>
          <a:endParaRPr lang="ru-RU" sz="1800" kern="1200" dirty="0"/>
        </a:p>
      </dsp:txBody>
      <dsp:txXfrm>
        <a:off x="654333" y="1307737"/>
        <a:ext cx="1579872" cy="1263898"/>
      </dsp:txXfrm>
    </dsp:sp>
    <dsp:sp modelId="{F387E3AF-1CE8-4485-88EE-D9139CAD65BF}">
      <dsp:nvSpPr>
        <dsp:cNvPr id="0" name=""/>
        <dsp:cNvSpPr/>
      </dsp:nvSpPr>
      <dsp:spPr>
        <a:xfrm rot="15120000">
          <a:off x="2406405" y="1405576"/>
          <a:ext cx="2167073" cy="643233"/>
        </a:xfrm>
        <a:prstGeom prst="leftArrow">
          <a:avLst>
            <a:gd name="adj1" fmla="val 60000"/>
            <a:gd name="adj2" fmla="val 5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757108-149D-42C4-AC20-30F2B26AFCDD}">
      <dsp:nvSpPr>
        <dsp:cNvPr id="0" name=""/>
        <dsp:cNvSpPr/>
      </dsp:nvSpPr>
      <dsp:spPr>
        <a:xfrm>
          <a:off x="2365174" y="64739"/>
          <a:ext cx="1579872" cy="1263898"/>
        </a:xfrm>
        <a:prstGeom prst="roundRect">
          <a:avLst>
            <a:gd name="adj" fmla="val 1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Food loss and waste</a:t>
          </a:r>
          <a:endParaRPr lang="ru-RU" sz="1800" kern="1200" dirty="0"/>
        </a:p>
      </dsp:txBody>
      <dsp:txXfrm>
        <a:off x="2365174" y="64739"/>
        <a:ext cx="1579872" cy="1263898"/>
      </dsp:txXfrm>
    </dsp:sp>
    <dsp:sp modelId="{AC9A5103-21D3-4A50-BC4D-D7B57C1CE75E}">
      <dsp:nvSpPr>
        <dsp:cNvPr id="0" name=""/>
        <dsp:cNvSpPr/>
      </dsp:nvSpPr>
      <dsp:spPr>
        <a:xfrm rot="17280000">
          <a:off x="3851457" y="1405576"/>
          <a:ext cx="2167073" cy="643233"/>
        </a:xfrm>
        <a:prstGeom prst="leftArrow">
          <a:avLst>
            <a:gd name="adj1" fmla="val 60000"/>
            <a:gd name="adj2" fmla="val 5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40D41B-6DDC-4FD3-9D43-795A9AA9154F}">
      <dsp:nvSpPr>
        <dsp:cNvPr id="0" name=""/>
        <dsp:cNvSpPr/>
      </dsp:nvSpPr>
      <dsp:spPr>
        <a:xfrm>
          <a:off x="4479888" y="64739"/>
          <a:ext cx="1579872" cy="1263898"/>
        </a:xfrm>
        <a:prstGeom prst="roundRect">
          <a:avLst>
            <a:gd name="adj" fmla="val 1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Food production and supporting diet</a:t>
          </a:r>
          <a:endParaRPr lang="ru-RU" sz="1800" kern="1200" dirty="0"/>
        </a:p>
      </dsp:txBody>
      <dsp:txXfrm>
        <a:off x="4479888" y="64739"/>
        <a:ext cx="1579872" cy="1263898"/>
      </dsp:txXfrm>
    </dsp:sp>
    <dsp:sp modelId="{CE2AA3C6-8850-4F41-927E-6CA59769DBD2}">
      <dsp:nvSpPr>
        <dsp:cNvPr id="0" name=""/>
        <dsp:cNvSpPr/>
      </dsp:nvSpPr>
      <dsp:spPr>
        <a:xfrm rot="19440000">
          <a:off x="5020528" y="2254956"/>
          <a:ext cx="2167073" cy="643233"/>
        </a:xfrm>
        <a:prstGeom prst="leftArrow">
          <a:avLst>
            <a:gd name="adj1" fmla="val 60000"/>
            <a:gd name="adj2" fmla="val 5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1CE0AE-4140-40A5-8688-A3FC33D2A856}">
      <dsp:nvSpPr>
        <dsp:cNvPr id="0" name=""/>
        <dsp:cNvSpPr/>
      </dsp:nvSpPr>
      <dsp:spPr>
        <a:xfrm>
          <a:off x="6190729" y="1307737"/>
          <a:ext cx="1579872" cy="1263898"/>
        </a:xfrm>
        <a:prstGeom prst="roundRect">
          <a:avLst>
            <a:gd name="adj" fmla="val 1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Physical activity</a:t>
          </a:r>
          <a:endParaRPr lang="ru-RU" sz="1800" kern="1200" dirty="0"/>
        </a:p>
      </dsp:txBody>
      <dsp:txXfrm>
        <a:off x="6190729" y="1307737"/>
        <a:ext cx="1579872" cy="1263898"/>
      </dsp:txXfrm>
    </dsp:sp>
    <dsp:sp modelId="{1D304D96-3439-4282-AFEE-A3DEA3866850}">
      <dsp:nvSpPr>
        <dsp:cNvPr id="0" name=""/>
        <dsp:cNvSpPr/>
      </dsp:nvSpPr>
      <dsp:spPr>
        <a:xfrm>
          <a:off x="5467074" y="3629282"/>
          <a:ext cx="2167073" cy="643233"/>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01222B-E706-4218-B10E-EA958019D1DE}">
      <dsp:nvSpPr>
        <dsp:cNvPr id="0" name=""/>
        <dsp:cNvSpPr/>
      </dsp:nvSpPr>
      <dsp:spPr>
        <a:xfrm>
          <a:off x="6844211" y="3318950"/>
          <a:ext cx="1579872" cy="126389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Overweigh</a:t>
          </a:r>
          <a:endParaRPr lang="ru-RU" sz="1800" kern="1200" dirty="0"/>
        </a:p>
      </dsp:txBody>
      <dsp:txXfrm>
        <a:off x="6844211" y="3318950"/>
        <a:ext cx="1579872" cy="126389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0FA77B-3FFA-4616-8C9A-B388D687E7BB}"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0FA77B-3FFA-4616-8C9A-B388D687E7BB}" type="datetimeFigureOut">
              <a:rPr lang="ru-RU" smtClean="0"/>
              <a:t>10.05.2024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0FA77B-3FFA-4616-8C9A-B388D687E7BB}" type="datetimeFigureOut">
              <a:rPr lang="ru-RU" smtClean="0"/>
              <a:t>10.05.2024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0FA77B-3FFA-4616-8C9A-B388D687E7BB}" type="datetimeFigureOut">
              <a:rPr lang="ru-RU" smtClean="0"/>
              <a:t>10.05.2024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0FA77B-3FFA-4616-8C9A-B388D687E7BB}"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0FA77B-3FFA-4616-8C9A-B388D687E7BB}"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715297-34A9-4C53-8844-C8345D4916C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FA77B-3FFA-4616-8C9A-B388D687E7BB}" type="datetimeFigureOut">
              <a:rPr lang="ru-RU" smtClean="0"/>
              <a:t>10.05.2024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15297-34A9-4C53-8844-C8345D4916C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ub.norden.org/nord2023-003/introductio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Znsjrr2clZ4&amp;t=4189s&amp;ab_channel=NordiskSamarbejde%2FNordicco-oper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ivsmedelsverket.se/en/food-habits-health-and-environment/dietary-guidelines/adul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weden, training.jpg"/>
          <p:cNvPicPr>
            <a:picLocks noGrp="1" noChangeAspect="1"/>
          </p:cNvPicPr>
          <p:nvPr>
            <p:ph idx="1"/>
          </p:nvPr>
        </p:nvPicPr>
        <p:blipFill>
          <a:blip r:embed="rId2" cstate="print"/>
          <a:stretch>
            <a:fillRect/>
          </a:stretch>
        </p:blipFill>
        <p:spPr>
          <a:xfrm>
            <a:off x="275523" y="260648"/>
            <a:ext cx="8544949" cy="640871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Project results:</a:t>
            </a:r>
            <a:endParaRPr lang="ru-RU" dirty="0"/>
          </a:p>
        </p:txBody>
      </p:sp>
      <p:sp>
        <p:nvSpPr>
          <p:cNvPr id="3" name="Содержимое 2"/>
          <p:cNvSpPr>
            <a:spLocks noGrp="1"/>
          </p:cNvSpPr>
          <p:nvPr>
            <p:ph idx="1"/>
          </p:nvPr>
        </p:nvSpPr>
        <p:spPr/>
        <p:txBody>
          <a:bodyPr>
            <a:normAutofit fontScale="40000" lnSpcReduction="20000"/>
          </a:bodyPr>
          <a:lstStyle/>
          <a:p>
            <a:pPr fontAlgn="base"/>
            <a:r>
              <a:rPr lang="en-US" dirty="0" smtClean="0"/>
              <a:t>The </a:t>
            </a:r>
            <a:r>
              <a:rPr lang="en-US" dirty="0"/>
              <a:t>project’s positive results and person-based improvements will impact three sustainability pillars: environmental, social, and economic.</a:t>
            </a:r>
          </a:p>
          <a:p>
            <a:pPr fontAlgn="base"/>
            <a:r>
              <a:rPr lang="en-US" dirty="0"/>
              <a:t>Young people will join a sustainability </a:t>
            </a:r>
            <a:r>
              <a:rPr lang="en-US" dirty="0" err="1"/>
              <a:t>nonformal</a:t>
            </a:r>
            <a:r>
              <a:rPr lang="en-US" dirty="0"/>
              <a:t> network of young activists promoting the importance of supporting sustainability in their own community and being agents of change who will build social cohesion within communities.</a:t>
            </a:r>
          </a:p>
          <a:p>
            <a:pPr fontAlgn="base"/>
            <a:r>
              <a:rPr lang="en-US" dirty="0"/>
              <a:t>Partners will spread the Nordic countries food culture, habits and sustainability approaches (reducing food </a:t>
            </a:r>
            <a:r>
              <a:rPr lang="en-US" dirty="0" err="1"/>
              <a:t>wast</a:t>
            </a:r>
            <a:r>
              <a:rPr lang="en-US" dirty="0"/>
              <a:t>, improving youth consumptions) experts and young people will share they skills and knowledge, professionalism and practical experience in Nordic Food culture and 17 sustainable development goals by promotion of local initiatives and raising awareness of importance of SDGs especially in to see green, competitive, and socially sustainable Nordic and Baltic Region.</a:t>
            </a:r>
          </a:p>
          <a:p>
            <a:pPr fontAlgn="base"/>
            <a:r>
              <a:rPr lang="en-US" dirty="0"/>
              <a:t>Each Individual will have the skills to meaningfully participate, spread, and protection own nature, health and sustainable way of living in a democratic society – increases their skills and knowledge of how to participate in a democratic society by promoting UN SDGs, green and sustainable lifestyle, reduce overconsumption and food waste, increase of healthily food and heritage of Nordic Food Culture, improve knowledge on gender roles (how to avoid gender-based stereotypes at home and empower men and women) to a new understanding of social roles and importance of diversity.</a:t>
            </a:r>
          </a:p>
          <a:p>
            <a:pPr fontAlgn="base"/>
            <a:r>
              <a:rPr lang="en-US" dirty="0"/>
              <a:t>Increased awareness and engagement towards sustainable living and sustainable choices among youth etc.</a:t>
            </a:r>
          </a:p>
          <a:p>
            <a:pPr fontAlgn="base"/>
            <a:r>
              <a:rPr lang="en-US" dirty="0"/>
              <a:t>Participants will gain positive experience in Nordic sustainable living and food recipes and exchange their experience and vision of a green future with each other, stakeholders, and mentors.</a:t>
            </a:r>
          </a:p>
          <a:p>
            <a:pPr fontAlgn="base"/>
            <a:r>
              <a:rPr lang="en-US" dirty="0"/>
              <a:t>Diverse communities work together around common agendas, building trust and positive perspectives on sustainability, community, healthy eating habits, &amp; cultural heritage.</a:t>
            </a:r>
          </a:p>
          <a:p>
            <a:pPr fontAlgn="base"/>
            <a:r>
              <a:rPr lang="en-US" dirty="0"/>
              <a:t>Young people and Institutions will build social cohesion</a:t>
            </a:r>
          </a:p>
          <a:p>
            <a:pPr fontAlgn="base"/>
            <a:r>
              <a:rPr lang="en-US" dirty="0"/>
              <a:t>Nordic collaboration in sustainable living, consumption and cooking will boost young people’s self-esteem by providing a sense of accomplishment, creativity, independence, social connections, and purpose.</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t>Sustainable </a:t>
            </a:r>
            <a:r>
              <a:rPr lang="en-US" b="1" dirty="0"/>
              <a:t>Food system and its affordability</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8229600" cy="4997152"/>
          </a:xfrm>
        </p:spPr>
        <p:txBody>
          <a:bodyPr>
            <a:normAutofit fontScale="77500" lnSpcReduction="20000"/>
          </a:bodyPr>
          <a:lstStyle/>
          <a:p>
            <a:r>
              <a:rPr lang="en-US" b="1" dirty="0" smtClean="0"/>
              <a:t>Food systems (FS) encompass </a:t>
            </a:r>
            <a:r>
              <a:rPr lang="en-US" dirty="0" smtClean="0"/>
              <a:t>the entire range of actors and their interlinked value-adding activities involved in the production, aggregation, processing, distribution, consumption and disposal of food products that originate from agriculture, forestry or fisheries, and parts of the broader economic, societal and natural environments in which they are embedded. </a:t>
            </a:r>
          </a:p>
          <a:p>
            <a:r>
              <a:rPr lang="en-US" b="1" dirty="0" smtClean="0"/>
              <a:t>The food system is composed of sub-systems </a:t>
            </a:r>
            <a:r>
              <a:rPr lang="en-US" dirty="0" smtClean="0"/>
              <a:t>(e.g. </a:t>
            </a:r>
            <a:r>
              <a:rPr lang="en-US" b="1" dirty="0" smtClean="0"/>
              <a:t>farming</a:t>
            </a:r>
            <a:r>
              <a:rPr lang="en-US" dirty="0" smtClean="0"/>
              <a:t> </a:t>
            </a:r>
            <a:r>
              <a:rPr lang="en-US" b="1" dirty="0" smtClean="0"/>
              <a:t>system</a:t>
            </a:r>
            <a:r>
              <a:rPr lang="en-US" dirty="0" smtClean="0"/>
              <a:t>, </a:t>
            </a:r>
            <a:r>
              <a:rPr lang="en-US" b="1" dirty="0" smtClean="0"/>
              <a:t>waste management system</a:t>
            </a:r>
            <a:r>
              <a:rPr lang="en-US" dirty="0" smtClean="0"/>
              <a:t>, </a:t>
            </a:r>
            <a:r>
              <a:rPr lang="en-US" b="1" dirty="0" smtClean="0"/>
              <a:t>input supply system,</a:t>
            </a:r>
            <a:r>
              <a:rPr lang="en-US" dirty="0" smtClean="0"/>
              <a:t> etc.) and interacts with other </a:t>
            </a:r>
            <a:r>
              <a:rPr lang="en-US" b="1" dirty="0" smtClean="0"/>
              <a:t>key systems (e.g. energy system, trade system, health system, etc.)</a:t>
            </a:r>
            <a:r>
              <a:rPr lang="en-US" dirty="0" smtClean="0"/>
              <a:t>. </a:t>
            </a:r>
          </a:p>
          <a:p>
            <a:r>
              <a:rPr lang="en-US" b="1" dirty="0" smtClean="0"/>
              <a:t>Therefore, a structural change in the food system might originate from a change in another system</a:t>
            </a:r>
            <a:r>
              <a:rPr lang="en-US" dirty="0" smtClean="0"/>
              <a:t>; for example, a policy promoting more </a:t>
            </a:r>
            <a:r>
              <a:rPr lang="en-US" b="1" dirty="0" err="1" smtClean="0"/>
              <a:t>biofuel</a:t>
            </a:r>
            <a:r>
              <a:rPr lang="en-US" b="1" dirty="0" smtClean="0"/>
              <a:t> in the energy system will have a significant impact on the food system.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6309320"/>
          </a:xfrm>
        </p:spPr>
        <p:txBody>
          <a:bodyPr>
            <a:normAutofit fontScale="70000" lnSpcReduction="20000"/>
          </a:bodyPr>
          <a:lstStyle/>
          <a:p>
            <a:r>
              <a:rPr lang="en-US" b="1" dirty="0" smtClean="0"/>
              <a:t>A sustainable food system (SFS) is a food system that delivers food security and nutrition for all in such a way that the economic, social and environmental bases to generate food security and nutrition for future generations are not compromised.</a:t>
            </a:r>
            <a:r>
              <a:rPr lang="en-US" dirty="0" smtClean="0"/>
              <a:t> </a:t>
            </a:r>
          </a:p>
          <a:p>
            <a:r>
              <a:rPr lang="en-US" dirty="0" smtClean="0"/>
              <a:t>This means that: </a:t>
            </a:r>
          </a:p>
          <a:p>
            <a:r>
              <a:rPr lang="en-US" dirty="0" smtClean="0"/>
              <a:t>– It is profitable throughout </a:t>
            </a:r>
            <a:r>
              <a:rPr lang="en-US" b="1" dirty="0" smtClean="0"/>
              <a:t>(economic sustainability)</a:t>
            </a:r>
            <a:r>
              <a:rPr lang="en-US" dirty="0" smtClean="0"/>
              <a:t>; </a:t>
            </a:r>
          </a:p>
          <a:p>
            <a:r>
              <a:rPr lang="en-US" dirty="0" smtClean="0"/>
              <a:t>– It has broad-based benefits for society (</a:t>
            </a:r>
            <a:r>
              <a:rPr lang="en-US" b="1" dirty="0" smtClean="0"/>
              <a:t>social sustainability)</a:t>
            </a:r>
            <a:r>
              <a:rPr lang="en-US" dirty="0" smtClean="0"/>
              <a:t>; and </a:t>
            </a:r>
          </a:p>
          <a:p>
            <a:r>
              <a:rPr lang="en-US" dirty="0" smtClean="0"/>
              <a:t>– It has a positive or neutral impact on the natural environment </a:t>
            </a:r>
            <a:r>
              <a:rPr lang="en-US" b="1" dirty="0" smtClean="0"/>
              <a:t>(environmental sustainability). </a:t>
            </a:r>
          </a:p>
          <a:p>
            <a:r>
              <a:rPr lang="en-US" dirty="0" smtClean="0"/>
              <a:t>A sustainable food system lies at the heart of the United Nations’ Sustainable Development Goals (SDGs). Adopted in 2015, the SDGs call for major transformations in agriculture and food systems in order to end hunger, achieve food security and improve nutrition by 2030. </a:t>
            </a:r>
          </a:p>
          <a:p>
            <a:r>
              <a:rPr lang="en-US" dirty="0" smtClean="0"/>
              <a:t>To realize the SDGs, the </a:t>
            </a:r>
            <a:r>
              <a:rPr lang="en-US" b="1" u="sng" dirty="0" smtClean="0"/>
              <a:t>global food system needs to be reshaped to be more productive, more inclusive of poor and marginalized populations, environmentally sustainable and resilient, and able to deliver healthy and nutritious diets </a:t>
            </a:r>
            <a:r>
              <a:rPr lang="en-US" dirty="0" smtClean="0"/>
              <a:t>to all. These are complex and </a:t>
            </a:r>
            <a:r>
              <a:rPr lang="en-US" b="1" dirty="0" smtClean="0"/>
              <a:t>systemic challenges that require the combination of interconnected actions at the local, national, regional and global levels.</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026" name="AutoShape 2" descr="https://www.ncbi.nlm.nih.gov/corecgi/tileshop/tileshop.fcgi?p=PMC3&amp;id=312554&amp;s=133&amp;r=2&amp;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ncbi.nlm.nih.gov/corecgi/tileshop/tileshop.fcgi?p=PMC3&amp;id=312554&amp;s=133&amp;r=2&amp;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1" name="AutoShape 7" descr="https://www.ncbi.nlm.nih.gov/corecgi/tileshop/tileshop.fcgi?p=PMC3&amp;id=312553&amp;s=133&amp;r=2&amp;c=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3" name="AutoShape 9" descr="https://www.ncbi.nlm.nih.gov/corecgi/tileshop/tileshop.fcgi?p=PMC3&amp;id=312553&amp;s=133&amp;r=2&amp;c=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Picture 10"/>
          <p:cNvPicPr>
            <a:picLocks noGrp="1" noChangeAspect="1" noChangeArrowheads="1"/>
          </p:cNvPicPr>
          <p:nvPr>
            <p:ph idx="1"/>
          </p:nvPr>
        </p:nvPicPr>
        <p:blipFill>
          <a:blip r:embed="rId2" cstate="print"/>
          <a:srcRect l="18817" t="10828" r="22963" b="32079"/>
          <a:stretch>
            <a:fillRect/>
          </a:stretch>
        </p:blipFill>
        <p:spPr bwMode="auto">
          <a:xfrm>
            <a:off x="127562" y="980274"/>
            <a:ext cx="9016438" cy="4971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A food system must be considered in the context of rapid population growth, urbanization, growing wealth, changing consumption patterns, and globalization as well as climate change and the depletion of natural resources.</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b="1" dirty="0" smtClean="0"/>
              <a:t>These results include the expansion </a:t>
            </a:r>
            <a:r>
              <a:rPr lang="en-US" dirty="0" smtClean="0"/>
              <a:t>of off-farm employment opportunities as food industries have developed, and the widening of food choices beyond local staples, thus satisfying consumers’ preferences in terms of taste, form and quality.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en-US" b="1" dirty="0"/>
              <a:t>Every day, Nordic citizens connect with local, national, and global food systems. </a:t>
            </a:r>
            <a:endParaRPr lang="en-US" b="1" dirty="0" smtClean="0"/>
          </a:p>
          <a:p>
            <a:r>
              <a:rPr lang="en-US" dirty="0" smtClean="0"/>
              <a:t>Food </a:t>
            </a:r>
            <a:r>
              <a:rPr lang="en-US" dirty="0"/>
              <a:t>is a central part of our wellbeing, life, and culture; but the food we consume can also have a negative impact on our health and the health of our planet. </a:t>
            </a:r>
            <a:endParaRPr lang="en-US" dirty="0" smtClean="0"/>
          </a:p>
          <a:p>
            <a:r>
              <a:rPr lang="en-US" dirty="0" smtClean="0"/>
              <a:t>Transitioning </a:t>
            </a:r>
            <a:r>
              <a:rPr lang="en-US" dirty="0"/>
              <a:t>our food systems to become healthy and sustainable is a necessity for achieving the goals set out in the Nordic vision and Agenda 2030</a:t>
            </a:r>
            <a:r>
              <a:rPr lang="en-US" dirty="0" smtClean="0"/>
              <a:t>.</a:t>
            </a:r>
            <a:r>
              <a:rPr lang="en-US" dirty="0"/>
              <a:t/>
            </a:r>
            <a:br>
              <a:rPr lang="en-US" dirty="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Содержимое 7"/>
          <p:cNvSpPr>
            <a:spLocks noGrp="1"/>
          </p:cNvSpPr>
          <p:nvPr>
            <p:ph idx="1"/>
          </p:nvPr>
        </p:nvSpPr>
        <p:spPr/>
        <p:txBody>
          <a:bodyPr/>
          <a:lstStyle/>
          <a:p>
            <a:endParaRPr lang="ru-RU"/>
          </a:p>
        </p:txBody>
      </p:sp>
      <p:graphicFrame>
        <p:nvGraphicFramePr>
          <p:cNvPr id="4" name="Схема 3"/>
          <p:cNvGraphicFramePr/>
          <p:nvPr/>
        </p:nvGraphicFramePr>
        <p:xfrm>
          <a:off x="395536" y="908720"/>
          <a:ext cx="8424936"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p:cNvPicPr>
            <a:picLocks noGrp="1" noChangeAspect="1" noChangeArrowheads="1"/>
          </p:cNvPicPr>
          <p:nvPr>
            <p:ph idx="1"/>
          </p:nvPr>
        </p:nvPicPr>
        <p:blipFill>
          <a:blip r:embed="rId2" cstate="print"/>
          <a:srcRect l="35780" t="28638" r="11445" b="7722"/>
          <a:stretch>
            <a:fillRect/>
          </a:stretch>
        </p:blipFill>
        <p:spPr bwMode="auto">
          <a:xfrm>
            <a:off x="-108520" y="260648"/>
            <a:ext cx="9217024" cy="6248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solidFill>
                  <a:srgbClr val="00B050"/>
                </a:solidFill>
              </a:rPr>
              <a:t>I TRAINING “Sustainable food systems in the Nordic and Baltic countries supporting sustainable and healthy lifestyles of young people</a:t>
            </a:r>
            <a:r>
              <a:rPr lang="en-US" sz="2400" b="1" dirty="0" smtClean="0">
                <a:solidFill>
                  <a:srgbClr val="00B050"/>
                </a:solidFill>
              </a:rPr>
              <a:t>”</a:t>
            </a:r>
            <a:endParaRPr lang="ru-RU" sz="2400" dirty="0">
              <a:solidFill>
                <a:srgbClr val="00B050"/>
              </a:solidFill>
            </a:endParaRPr>
          </a:p>
        </p:txBody>
      </p:sp>
      <p:sp>
        <p:nvSpPr>
          <p:cNvPr id="3" name="Содержимое 2"/>
          <p:cNvSpPr>
            <a:spLocks noGrp="1"/>
          </p:cNvSpPr>
          <p:nvPr>
            <p:ph idx="1"/>
          </p:nvPr>
        </p:nvSpPr>
        <p:spPr/>
        <p:txBody>
          <a:bodyPr>
            <a:normAutofit fontScale="47500" lnSpcReduction="20000"/>
          </a:bodyPr>
          <a:lstStyle/>
          <a:p>
            <a:pPr fontAlgn="base">
              <a:buNone/>
            </a:pPr>
            <a:r>
              <a:rPr lang="en-US" b="1" dirty="0" smtClean="0"/>
              <a:t>	</a:t>
            </a:r>
            <a:r>
              <a:rPr lang="en-US" b="1" u="sng" dirty="0" smtClean="0"/>
              <a:t>10.05 </a:t>
            </a:r>
            <a:r>
              <a:rPr lang="en-US" b="1" u="sng" dirty="0"/>
              <a:t>at 11.00 am – 16.30 – Training I part and Cocking Practice</a:t>
            </a:r>
            <a:br>
              <a:rPr lang="en-US" b="1" u="sng" dirty="0"/>
            </a:br>
            <a:r>
              <a:rPr lang="en-US" b="1" u="sng" dirty="0"/>
              <a:t>Venue: </a:t>
            </a:r>
            <a:r>
              <a:rPr lang="en-US" b="1" u="sng" dirty="0" err="1"/>
              <a:t>Burgarden</a:t>
            </a:r>
            <a:r>
              <a:rPr lang="en-US" b="1" u="sng" dirty="0"/>
              <a:t> Gymnasium</a:t>
            </a:r>
            <a:endParaRPr lang="en-US" dirty="0"/>
          </a:p>
          <a:p>
            <a:pPr fontAlgn="base">
              <a:buNone/>
            </a:pPr>
            <a:r>
              <a:rPr lang="en-US" dirty="0" smtClean="0"/>
              <a:t>	</a:t>
            </a:r>
          </a:p>
          <a:p>
            <a:pPr fontAlgn="base">
              <a:buNone/>
            </a:pPr>
            <a:r>
              <a:rPr lang="en-US" dirty="0"/>
              <a:t>	</a:t>
            </a:r>
            <a:r>
              <a:rPr lang="en-US" dirty="0" smtClean="0"/>
              <a:t>10.00 </a:t>
            </a:r>
            <a:r>
              <a:rPr lang="en-US" dirty="0"/>
              <a:t>– 10.45 Getting to know each other and teambuilding</a:t>
            </a:r>
            <a:br>
              <a:rPr lang="en-US" dirty="0"/>
            </a:br>
            <a:r>
              <a:rPr lang="en-US" b="1" dirty="0"/>
              <a:t>10.45 – 11.00 Project presentation “Discovering Nordic Food Culture and improving sustainable consumption between young people” by Green </a:t>
            </a:r>
            <a:r>
              <a:rPr lang="en-US" b="1" dirty="0" err="1"/>
              <a:t>Habito</a:t>
            </a:r>
            <a:r>
              <a:rPr lang="en-US" b="1" dirty="0"/>
              <a:t/>
            </a:r>
            <a:br>
              <a:rPr lang="en-US" b="1" dirty="0"/>
            </a:br>
            <a:r>
              <a:rPr lang="en-US" b="1" dirty="0"/>
              <a:t>11.00 – 11.30 Sustainable Food system and its affordability by </a:t>
            </a:r>
            <a:r>
              <a:rPr lang="en-US" b="1" dirty="0" err="1"/>
              <a:t>Vassili</a:t>
            </a:r>
            <a:r>
              <a:rPr lang="en-US" b="1" dirty="0"/>
              <a:t> </a:t>
            </a:r>
            <a:r>
              <a:rPr lang="en-US" b="1" dirty="0" err="1"/>
              <a:t>Golikov</a:t>
            </a:r>
            <a:r>
              <a:rPr lang="en-US" b="1" dirty="0"/>
              <a:t>, SSCW</a:t>
            </a:r>
            <a:br>
              <a:rPr lang="en-US" b="1" dirty="0"/>
            </a:br>
            <a:r>
              <a:rPr lang="en-US" b="1" dirty="0"/>
              <a:t>11.30 – 12.00 Nordic and Swedish Food Culture (basic overview)  by Susanne </a:t>
            </a:r>
            <a:r>
              <a:rPr lang="en-US" b="1" dirty="0" err="1"/>
              <a:t>Kallanvare</a:t>
            </a:r>
            <a:r>
              <a:rPr lang="en-US" b="1" dirty="0"/>
              <a:t>, </a:t>
            </a:r>
            <a:r>
              <a:rPr lang="en-US" b="1" dirty="0" err="1"/>
              <a:t>Burgarden</a:t>
            </a:r>
            <a:r>
              <a:rPr lang="en-US" b="1" dirty="0"/>
              <a:t> Gymnasium</a:t>
            </a:r>
            <a:br>
              <a:rPr lang="en-US" b="1" dirty="0"/>
            </a:br>
            <a:r>
              <a:rPr lang="en-US" dirty="0"/>
              <a:t>12.00 – 13.15 Food workshop (Practicing of cooking Swedish food at the School kitchen)</a:t>
            </a:r>
            <a:br>
              <a:rPr lang="en-US" dirty="0"/>
            </a:br>
            <a:r>
              <a:rPr lang="en-US" dirty="0"/>
              <a:t>13.15 – 14.00 Lunch</a:t>
            </a:r>
            <a:br>
              <a:rPr lang="en-US" dirty="0"/>
            </a:br>
            <a:r>
              <a:rPr lang="en-US" b="1" dirty="0"/>
              <a:t>14.00 – 14.45 Keynote speeches:</a:t>
            </a:r>
            <a:r>
              <a:rPr lang="en-US" dirty="0"/>
              <a:t/>
            </a:r>
            <a:br>
              <a:rPr lang="en-US" dirty="0"/>
            </a:br>
            <a:r>
              <a:rPr lang="en-US" dirty="0"/>
              <a:t>“Food habits, health and environment” – Swedish Food Agency representative online</a:t>
            </a:r>
            <a:br>
              <a:rPr lang="en-US" dirty="0"/>
            </a:br>
            <a:r>
              <a:rPr lang="en-US" dirty="0"/>
              <a:t>“Danish best practices in sustainable gardening and eating habits – Alejandra Adventure, Compass </a:t>
            </a:r>
            <a:r>
              <a:rPr lang="en-US" dirty="0" err="1"/>
              <a:t>Danemark</a:t>
            </a:r>
            <a:r>
              <a:rPr lang="en-US" dirty="0"/>
              <a:t/>
            </a:r>
            <a:br>
              <a:rPr lang="en-US" dirty="0"/>
            </a:br>
            <a:r>
              <a:rPr lang="en-US" dirty="0"/>
              <a:t>“Finnish experience to make young people eating habits more sustainable and spreading sustainable thinking in communities” – Laura Maria </a:t>
            </a:r>
            <a:r>
              <a:rPr lang="en-US" dirty="0" err="1"/>
              <a:t>Rajala</a:t>
            </a:r>
            <a:r>
              <a:rPr lang="en-US" dirty="0"/>
              <a:t>, Green </a:t>
            </a:r>
            <a:r>
              <a:rPr lang="en-US" dirty="0" err="1"/>
              <a:t>Habito</a:t>
            </a:r>
            <a:r>
              <a:rPr lang="en-US" dirty="0"/>
              <a:t/>
            </a:r>
            <a:br>
              <a:rPr lang="en-US" dirty="0"/>
            </a:br>
            <a:r>
              <a:rPr lang="en-US" dirty="0"/>
              <a:t>“Empowering sustainability as lifestyle at community level: food waste and food waste prevention in an example of  consuming habits” – </a:t>
            </a:r>
            <a:r>
              <a:rPr lang="en-US" dirty="0" err="1"/>
              <a:t>Vassili</a:t>
            </a:r>
            <a:r>
              <a:rPr lang="en-US" dirty="0"/>
              <a:t> </a:t>
            </a:r>
            <a:r>
              <a:rPr lang="en-US" dirty="0" err="1"/>
              <a:t>Golikov</a:t>
            </a:r>
            <a:r>
              <a:rPr lang="en-US" dirty="0"/>
              <a:t>, SSCW</a:t>
            </a:r>
            <a:br>
              <a:rPr lang="en-US" dirty="0"/>
            </a:br>
            <a:r>
              <a:rPr lang="en-US" b="1" dirty="0"/>
              <a:t>14.45 – 16.30 Working group (Mapping Food Security Challenges towards More Sustainable Food Production) – German Morris, Peace Child Estonia</a:t>
            </a:r>
            <a:r>
              <a:rPr lang="en-US" dirty="0"/>
              <a:t/>
            </a:r>
            <a:br>
              <a:rPr lang="en-US" dirty="0"/>
            </a:br>
            <a:r>
              <a:rPr lang="en-US" dirty="0"/>
              <a:t>19.00 Dinner at the </a:t>
            </a:r>
            <a:r>
              <a:rPr lang="en-US" dirty="0" smtClean="0"/>
              <a:t>hotel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26" name="Picture 2"/>
          <p:cNvPicPr>
            <a:picLocks noChangeAspect="1" noChangeArrowheads="1"/>
          </p:cNvPicPr>
          <p:nvPr/>
        </p:nvPicPr>
        <p:blipFill>
          <a:blip r:embed="rId2" cstate="print"/>
          <a:srcRect l="34594" t="19313" r="18645" b="6250"/>
          <a:stretch>
            <a:fillRect/>
          </a:stretch>
        </p:blipFill>
        <p:spPr bwMode="auto">
          <a:xfrm>
            <a:off x="611560" y="123858"/>
            <a:ext cx="7524328" cy="6734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b="1" dirty="0"/>
              <a:t>Healthy and Sustainable Food </a:t>
            </a:r>
            <a:r>
              <a:rPr lang="en-US" b="1" dirty="0" smtClean="0"/>
              <a:t>Systems</a:t>
            </a:r>
            <a:r>
              <a:rPr lang="en-US" dirty="0" smtClean="0"/>
              <a:t> </a:t>
            </a:r>
            <a:r>
              <a:rPr lang="en-US" b="1" dirty="0" smtClean="0"/>
              <a:t>seeks </a:t>
            </a:r>
            <a:r>
              <a:rPr lang="en-US" b="1" dirty="0"/>
              <a:t>to advance these efforts and strengthen knowledge and provide policy tools</a:t>
            </a:r>
            <a:r>
              <a:rPr lang="en-US" dirty="0"/>
              <a:t> for more </a:t>
            </a:r>
            <a:r>
              <a:rPr lang="en-US" b="1" u="sng" dirty="0"/>
              <a:t>healthy and sustainable food</a:t>
            </a:r>
            <a:r>
              <a:rPr lang="en-US" dirty="0"/>
              <a:t>, as well as </a:t>
            </a:r>
            <a:r>
              <a:rPr lang="en-US" dirty="0" smtClean="0"/>
              <a:t>when different parts work together they can create </a:t>
            </a:r>
            <a:r>
              <a:rPr lang="en-US" dirty="0"/>
              <a:t>a platform for dialogue and discussion on the </a:t>
            </a:r>
            <a:r>
              <a:rPr lang="en-US" dirty="0" smtClean="0"/>
              <a:t>pathways </a:t>
            </a:r>
            <a:r>
              <a:rPr lang="en-US" dirty="0"/>
              <a:t>forward.</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Discussion in groups:</a:t>
            </a:r>
            <a:endParaRPr lang="ru-RU" dirty="0"/>
          </a:p>
        </p:txBody>
      </p:sp>
      <p:sp>
        <p:nvSpPr>
          <p:cNvPr id="3" name="Содержимое 2"/>
          <p:cNvSpPr>
            <a:spLocks noGrp="1"/>
          </p:cNvSpPr>
          <p:nvPr>
            <p:ph idx="1"/>
          </p:nvPr>
        </p:nvSpPr>
        <p:spPr/>
        <p:txBody>
          <a:bodyPr/>
          <a:lstStyle/>
          <a:p>
            <a:r>
              <a:rPr lang="en-US" b="1" dirty="0"/>
              <a:t>The need for </a:t>
            </a:r>
            <a:r>
              <a:rPr lang="en-US" b="1" dirty="0" err="1"/>
              <a:t>behaviour</a:t>
            </a:r>
            <a:r>
              <a:rPr lang="en-US" b="1" dirty="0"/>
              <a:t> change and pathways </a:t>
            </a:r>
            <a:r>
              <a:rPr lang="en-US" b="1" dirty="0" smtClean="0"/>
              <a:t>forward</a:t>
            </a:r>
          </a:p>
          <a:p>
            <a:endParaRPr lang="en-US" b="1" dirty="0" smtClean="0"/>
          </a:p>
          <a:p>
            <a:r>
              <a:rPr lang="en-US" b="1" dirty="0"/>
              <a:t>Influencing and cooking new food </a:t>
            </a:r>
            <a:r>
              <a:rPr lang="en-US" dirty="0"/>
              <a:t> </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Consumption patterns vs</a:t>
            </a:r>
            <a:r>
              <a:rPr lang="en-US" b="1" dirty="0" smtClean="0"/>
              <a:t>. </a:t>
            </a:r>
            <a:br>
              <a:rPr lang="en-US" b="1" dirty="0" smtClean="0"/>
            </a:br>
            <a:r>
              <a:rPr lang="en-US" b="1" dirty="0" smtClean="0"/>
              <a:t>Dietary guidelines</a:t>
            </a:r>
            <a:endParaRPr lang="ru-RU" dirty="0"/>
          </a:p>
        </p:txBody>
      </p:sp>
      <p:sp>
        <p:nvSpPr>
          <p:cNvPr id="3" name="Содержимое 2"/>
          <p:cNvSpPr>
            <a:spLocks noGrp="1"/>
          </p:cNvSpPr>
          <p:nvPr>
            <p:ph idx="1"/>
          </p:nvPr>
        </p:nvSpPr>
        <p:spPr/>
        <p:txBody>
          <a:bodyPr>
            <a:normAutofit/>
          </a:bodyPr>
          <a:lstStyle/>
          <a:p>
            <a:r>
              <a:rPr lang="en-US" b="1" dirty="0"/>
              <a:t>Current consumption patterns </a:t>
            </a:r>
            <a:r>
              <a:rPr lang="en-US" dirty="0"/>
              <a:t>in the Nordic region </a:t>
            </a:r>
            <a:r>
              <a:rPr lang="en-US" b="1" dirty="0"/>
              <a:t>are not aligned with national dietary guidelines or health and sustainability targets</a:t>
            </a:r>
            <a:r>
              <a:rPr lang="en-US" dirty="0"/>
              <a:t>. </a:t>
            </a:r>
            <a:endParaRPr lang="en-US" dirty="0" smtClean="0"/>
          </a:p>
          <a:p>
            <a:r>
              <a:rPr lang="en-US" dirty="0" smtClean="0"/>
              <a:t>There </a:t>
            </a:r>
            <a:r>
              <a:rPr lang="en-US" dirty="0"/>
              <a:t>is </a:t>
            </a:r>
            <a:r>
              <a:rPr lang="en-US" b="1" dirty="0"/>
              <a:t>a need to shift diets for a healthier and more sustainable lifestyle</a:t>
            </a:r>
            <a:r>
              <a:rPr lang="en-US" dirty="0"/>
              <a:t>. </a:t>
            </a:r>
            <a:endParaRPr lang="en-US" dirty="0" smtClean="0"/>
          </a:p>
          <a:p>
            <a:r>
              <a:rPr lang="en-US" dirty="0" smtClean="0"/>
              <a:t>This </a:t>
            </a:r>
            <a:r>
              <a:rPr lang="en-US" dirty="0"/>
              <a:t>is a global challenge and a necessity for the health of ourselves and the planet. </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Principles of a Healthy, Sustainable Food </a:t>
            </a:r>
            <a:r>
              <a:rPr lang="en-US" dirty="0" smtClean="0"/>
              <a:t>System </a:t>
            </a:r>
            <a:r>
              <a:rPr lang="en-US" dirty="0" smtClean="0"/>
              <a:t>(Do You agree?)</a:t>
            </a:r>
            <a:endParaRPr lang="ru-RU" dirty="0"/>
          </a:p>
        </p:txBody>
      </p:sp>
      <p:sp>
        <p:nvSpPr>
          <p:cNvPr id="3" name="Содержимое 2"/>
          <p:cNvSpPr>
            <a:spLocks noGrp="1"/>
          </p:cNvSpPr>
          <p:nvPr>
            <p:ph idx="1"/>
          </p:nvPr>
        </p:nvSpPr>
        <p:spPr/>
        <p:txBody>
          <a:bodyPr>
            <a:normAutofit fontScale="55000" lnSpcReduction="20000"/>
          </a:bodyPr>
          <a:lstStyle/>
          <a:p>
            <a:r>
              <a:rPr lang="en-US" dirty="0"/>
              <a:t>We support socially, economically, and ecologically sustainable food systems that promote health — the current and future health of individuals, communities, and the natural environment.</a:t>
            </a:r>
          </a:p>
          <a:p>
            <a:r>
              <a:rPr lang="en-US" dirty="0"/>
              <a:t>A healthy, sustainable food system is:</a:t>
            </a:r>
          </a:p>
          <a:p>
            <a:r>
              <a:rPr lang="en-US" b="1" dirty="0"/>
              <a:t>Health-Promoting</a:t>
            </a:r>
            <a:endParaRPr lang="en-US" dirty="0"/>
          </a:p>
          <a:p>
            <a:r>
              <a:rPr lang="en-US" dirty="0"/>
              <a:t>Supports the physical and mental health of all farmers, workers, and eaters</a:t>
            </a:r>
          </a:p>
          <a:p>
            <a:r>
              <a:rPr lang="en-US" dirty="0"/>
              <a:t>Accounts for the public health impacts across the entire lifecycle of how food is produced, processed, packaged, labeled, distributed, marketed, consumed, and disposed</a:t>
            </a:r>
          </a:p>
          <a:p>
            <a:r>
              <a:rPr lang="en-US" b="1" dirty="0"/>
              <a:t>Sustainable</a:t>
            </a:r>
            <a:endParaRPr lang="en-US" dirty="0"/>
          </a:p>
          <a:p>
            <a:r>
              <a:rPr lang="en-US" dirty="0"/>
              <a:t>Conserves, protects, and regenerates natural resources, landscapes, and biodiversity</a:t>
            </a:r>
          </a:p>
          <a:p>
            <a:r>
              <a:rPr lang="en-US" dirty="0"/>
              <a:t>Meets our current food and nutrition needs without compromising the ability of the system to meet the needs of future generations</a:t>
            </a:r>
          </a:p>
          <a:p>
            <a:r>
              <a:rPr lang="en-US" b="1" dirty="0"/>
              <a:t>Resilient</a:t>
            </a:r>
            <a:endParaRPr lang="en-US" dirty="0"/>
          </a:p>
          <a:p>
            <a:r>
              <a:rPr lang="en-US" dirty="0"/>
              <a:t>Thrives in the face of challenges, such as unpredictable climate, increased pest resistance, and declining, increasingly expensive water and energy </a:t>
            </a:r>
            <a:r>
              <a:rPr lang="en-US" dirty="0" smtClean="0"/>
              <a:t>supplies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Principles of a Healthy, Sustainable Food System (Do You agree?)</a:t>
            </a:r>
            <a:endParaRPr lang="ru-RU" dirty="0"/>
          </a:p>
        </p:txBody>
      </p:sp>
      <p:sp>
        <p:nvSpPr>
          <p:cNvPr id="3" name="Содержимое 2"/>
          <p:cNvSpPr>
            <a:spLocks noGrp="1"/>
          </p:cNvSpPr>
          <p:nvPr>
            <p:ph idx="1"/>
          </p:nvPr>
        </p:nvSpPr>
        <p:spPr/>
        <p:txBody>
          <a:bodyPr>
            <a:normAutofit fontScale="62500" lnSpcReduction="20000"/>
          </a:bodyPr>
          <a:lstStyle/>
          <a:p>
            <a:r>
              <a:rPr lang="en-US" b="1" dirty="0" smtClean="0"/>
              <a:t>Diverse in</a:t>
            </a:r>
            <a:endParaRPr lang="en-US" dirty="0" smtClean="0"/>
          </a:p>
          <a:p>
            <a:r>
              <a:rPr lang="en-US" dirty="0" smtClean="0"/>
              <a:t>Size and scale — includes a diverse range of food production, transformation, distribution, marketing, consumption, and disposal practices, occurring at diverse scales, from local and regional to national and global</a:t>
            </a:r>
          </a:p>
          <a:p>
            <a:r>
              <a:rPr lang="en-US" dirty="0" smtClean="0"/>
              <a:t>Geography — considers geographic differences in natural resources, climate, customs, and heritage</a:t>
            </a:r>
          </a:p>
          <a:p>
            <a:r>
              <a:rPr lang="en-US" dirty="0" smtClean="0"/>
              <a:t>Culture — appreciates and supports a diversity of cultures, socio-demographics, and lifestyles</a:t>
            </a:r>
          </a:p>
          <a:p>
            <a:r>
              <a:rPr lang="en-US" dirty="0" smtClean="0"/>
              <a:t>Choice — provides a variety of health-promoting food choices for all</a:t>
            </a:r>
          </a:p>
          <a:p>
            <a:r>
              <a:rPr lang="en-US" b="1" dirty="0" smtClean="0"/>
              <a:t>Fair</a:t>
            </a:r>
            <a:endParaRPr lang="en-US" dirty="0" smtClean="0"/>
          </a:p>
          <a:p>
            <a:r>
              <a:rPr lang="en-US" dirty="0" smtClean="0"/>
              <a:t>Supports fair and just communities and conditions for all farmers, workers, and eaters</a:t>
            </a:r>
          </a:p>
          <a:p>
            <a:r>
              <a:rPr lang="en-US" dirty="0" smtClean="0"/>
              <a:t>Provides equitable physical access to affordable food that is health promoting and culturally appropriate</a:t>
            </a:r>
          </a:p>
          <a:p>
            <a:pPr>
              <a:buNone/>
            </a:pP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Principles of a Healthy, Sustainable Food System (Do You agree?)</a:t>
            </a:r>
            <a:endParaRPr lang="ru-RU" dirty="0"/>
          </a:p>
        </p:txBody>
      </p:sp>
      <p:sp>
        <p:nvSpPr>
          <p:cNvPr id="3" name="Содержимое 2"/>
          <p:cNvSpPr>
            <a:spLocks noGrp="1"/>
          </p:cNvSpPr>
          <p:nvPr>
            <p:ph idx="1"/>
          </p:nvPr>
        </p:nvSpPr>
        <p:spPr/>
        <p:txBody>
          <a:bodyPr>
            <a:normAutofit fontScale="62500" lnSpcReduction="20000"/>
          </a:bodyPr>
          <a:lstStyle/>
          <a:p>
            <a:r>
              <a:rPr lang="en-US" b="1" dirty="0" smtClean="0"/>
              <a:t>Economically Balanced</a:t>
            </a:r>
            <a:endParaRPr lang="en-US" dirty="0" smtClean="0"/>
          </a:p>
          <a:p>
            <a:r>
              <a:rPr lang="en-US" dirty="0" smtClean="0"/>
              <a:t>Provides economic opportunities that are balanced across geographic regions of the country and at different scales of activity, from local to global, for a diverse range of food system stakeholders</a:t>
            </a:r>
          </a:p>
          <a:p>
            <a:r>
              <a:rPr lang="en-US" dirty="0" smtClean="0"/>
              <a:t>Affords farmers and workers in all sectors of the system a living wage</a:t>
            </a:r>
          </a:p>
          <a:p>
            <a:r>
              <a:rPr lang="en-US" b="1" dirty="0" smtClean="0"/>
              <a:t>Transparent</a:t>
            </a:r>
            <a:endParaRPr lang="en-US" dirty="0" smtClean="0"/>
          </a:p>
          <a:p>
            <a:r>
              <a:rPr lang="en-US" dirty="0" smtClean="0"/>
              <a:t>Provides opportunities for farmers, workers, and eaters to gain the knowledge necessary to understand how food is produced, transformed, distributed, marketed, consumed, and disposed</a:t>
            </a:r>
          </a:p>
          <a:p>
            <a:r>
              <a:rPr lang="en-US" dirty="0" smtClean="0"/>
              <a:t>Empowers farmers, workers and eaters to actively participate in decision making in all sectors of the system</a:t>
            </a:r>
          </a:p>
          <a:p>
            <a:r>
              <a:rPr lang="en-US" dirty="0" smtClean="0"/>
              <a:t>A healthy, sustainable food system emphasizes, strengthens, and makes visible the interdependent and inseparable relationships between individual sectors (from production to waste disposal) and characteristics (health-promoting, sustainable, resilient, diverse, fair, economically balanced, and transparent) of the system.</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Less meat, more plant-based</a:t>
            </a:r>
            <a:endParaRPr lang="ru-RU" dirty="0"/>
          </a:p>
        </p:txBody>
      </p:sp>
      <p:sp>
        <p:nvSpPr>
          <p:cNvPr id="3" name="Содержимое 2"/>
          <p:cNvSpPr>
            <a:spLocks noGrp="1"/>
          </p:cNvSpPr>
          <p:nvPr>
            <p:ph idx="1"/>
          </p:nvPr>
        </p:nvSpPr>
        <p:spPr>
          <a:xfrm>
            <a:off x="323528" y="1600200"/>
            <a:ext cx="8363272" cy="4997152"/>
          </a:xfrm>
        </p:spPr>
        <p:txBody>
          <a:bodyPr>
            <a:normAutofit fontScale="77500" lnSpcReduction="20000"/>
          </a:bodyPr>
          <a:lstStyle/>
          <a:p>
            <a:pPr>
              <a:buNone/>
            </a:pPr>
            <a:r>
              <a:rPr lang="en-US" sz="3400" b="1" dirty="0" smtClean="0"/>
              <a:t>The Nordic Nutrition Recommendations 2023:</a:t>
            </a:r>
          </a:p>
          <a:p>
            <a:pPr>
              <a:buNone/>
            </a:pPr>
            <a:r>
              <a:rPr lang="en-GB" b="1" dirty="0" smtClean="0"/>
              <a:t>Mainly </a:t>
            </a:r>
            <a:r>
              <a:rPr lang="en-GB" b="1" dirty="0"/>
              <a:t>plant-based diet </a:t>
            </a:r>
            <a:r>
              <a:rPr lang="en-GB" b="1" dirty="0" smtClean="0"/>
              <a:t>recommended</a:t>
            </a:r>
            <a:endParaRPr lang="en-GB" b="1" dirty="0"/>
          </a:p>
          <a:p>
            <a:r>
              <a:rPr lang="en-US" dirty="0"/>
              <a:t>The Nordic Nutrition Recommendations 2023 examine the health impact of 36 nutrients and 15 food groups.  </a:t>
            </a:r>
          </a:p>
          <a:p>
            <a:r>
              <a:rPr lang="en-US" dirty="0" smtClean="0"/>
              <a:t>They </a:t>
            </a:r>
            <a:r>
              <a:rPr lang="en-US" dirty="0"/>
              <a:t>advocate a mainly plant-based diet with lots of vegetables, fruit, berries, legumes, potatoes, and whole grains.  </a:t>
            </a:r>
          </a:p>
          <a:p>
            <a:r>
              <a:rPr lang="en-US" dirty="0"/>
              <a:t>They also recommend a large intake of fish and nuts, a moderate intake of low-fat milk products, a limited amount of red and white meat, and a minimal intake of processed meat, alcohol, and processed foods with high levels of fat, salt, and sugar. </a:t>
            </a:r>
            <a:endParaRPr lang="en-US" dirty="0" smtClean="0"/>
          </a:p>
          <a:p>
            <a:r>
              <a:rPr lang="en-US" dirty="0" smtClean="0">
                <a:hlinkClick r:id="rId2"/>
              </a:rPr>
              <a:t>https://pub.norden.org/nord2023-003/introduction.html</a:t>
            </a: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8363272" cy="4525963"/>
          </a:xfrm>
        </p:spPr>
        <p:txBody>
          <a:bodyPr>
            <a:normAutofit/>
          </a:bodyPr>
          <a:lstStyle/>
          <a:p>
            <a:pPr fontAlgn="base"/>
            <a:r>
              <a:rPr lang="en-US" b="1" dirty="0"/>
              <a:t>VEGETABLES, FRUITS, BERRIES AND POTATOES</a:t>
            </a:r>
          </a:p>
          <a:p>
            <a:pPr fontAlgn="base"/>
            <a:r>
              <a:rPr lang="en-US" dirty="0"/>
              <a:t>Increased intakes of vegetables, fruits and berries supported both by effects on health outcomes and environmental footprint.</a:t>
            </a:r>
          </a:p>
          <a:p>
            <a:pPr fontAlgn="base"/>
            <a:r>
              <a:rPr lang="en-US" dirty="0"/>
              <a:t>Higher consumption of potatoes, mainly due to </a:t>
            </a:r>
            <a:r>
              <a:rPr lang="en-US" dirty="0" smtClean="0"/>
              <a:t>environmental </a:t>
            </a:r>
            <a:r>
              <a:rPr lang="en-GB" dirty="0" smtClean="0"/>
              <a:t>aspects.</a:t>
            </a:r>
            <a:endParaRPr lang="en-US" dirty="0"/>
          </a:p>
          <a:p>
            <a:pPr>
              <a:buNone/>
            </a:pPr>
            <a:r>
              <a:rPr lang="en-US" dirty="0" smtClean="0"/>
              <a:t/>
            </a:r>
            <a:br>
              <a:rPr lang="en-US"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fontAlgn="base"/>
            <a:r>
              <a:rPr lang="en-GB" b="1" dirty="0"/>
              <a:t>NUTS, FATS AND OILS</a:t>
            </a:r>
          </a:p>
          <a:p>
            <a:pPr fontAlgn="base"/>
            <a:r>
              <a:rPr lang="en-US" dirty="0"/>
              <a:t>Increased intake of nuts supported both by effects on health outcomes and environmental footprint.</a:t>
            </a:r>
          </a:p>
          <a:p>
            <a:pPr fontAlgn="base"/>
            <a:r>
              <a:rPr lang="en-US" dirty="0"/>
              <a:t>Moderate intake of fats and oils mainly due to nutrient adequacies and low environmental impact</a:t>
            </a:r>
            <a:r>
              <a:rPr lang="en-US"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fontAlgn="base"/>
            <a:r>
              <a:rPr lang="en-US" b="1" u="sng" dirty="0"/>
              <a:t>11.05 at 10.00 am – 16.00 – Training part II and Nordic Competition. </a:t>
            </a:r>
            <a:r>
              <a:rPr lang="en-US" b="1" dirty="0"/>
              <a:t/>
            </a:r>
            <a:br>
              <a:rPr lang="en-US" b="1" dirty="0"/>
            </a:br>
            <a:r>
              <a:rPr lang="en-US" b="1" u="sng" dirty="0"/>
              <a:t>Key topics:</a:t>
            </a:r>
            <a:r>
              <a:rPr lang="en-US" b="1" dirty="0"/>
              <a:t> Healthy habits, school catering, eating green and healthy, New </a:t>
            </a:r>
            <a:r>
              <a:rPr lang="en-US" b="1" dirty="0" err="1"/>
              <a:t>nordic</a:t>
            </a:r>
            <a:r>
              <a:rPr lang="en-US" b="1" dirty="0"/>
              <a:t> cuisine,  summary of the training and working meeting.</a:t>
            </a:r>
            <a:endParaRPr lang="en-US" dirty="0"/>
          </a:p>
          <a:p>
            <a:pPr fontAlgn="base"/>
            <a:r>
              <a:rPr lang="en-US" dirty="0"/>
              <a:t>10.00 – 11.00 Fostering healthy eating habits in students through school catering: </a:t>
            </a:r>
            <a:r>
              <a:rPr lang="en-US" dirty="0" smtClean="0"/>
              <a:t>Estonian </a:t>
            </a:r>
            <a:r>
              <a:rPr lang="en-US" dirty="0"/>
              <a:t>Experience – German Morris, Peace Child Estonia (student of Tallinn School)</a:t>
            </a:r>
            <a:br>
              <a:rPr lang="en-US" dirty="0"/>
            </a:br>
            <a:r>
              <a:rPr lang="en-US" b="1" dirty="0"/>
              <a:t>11.00 – 12.00 Introduction of the Nordic Youth chef competition between Finland, Sweden, Denmark and Iceland</a:t>
            </a:r>
            <a:r>
              <a:rPr lang="en-US" dirty="0"/>
              <a:t/>
            </a:r>
            <a:br>
              <a:rPr lang="en-US" dirty="0"/>
            </a:br>
            <a:r>
              <a:rPr lang="en-US" dirty="0"/>
              <a:t>11.00 – 12.00 Youth engagement in Innovative agriculture sector (The New Nordic Cuisine) – Laura Maria </a:t>
            </a:r>
            <a:r>
              <a:rPr lang="en-US" dirty="0" err="1"/>
              <a:t>Rajala</a:t>
            </a:r>
            <a:r>
              <a:rPr lang="en-US" dirty="0"/>
              <a:t>, Green </a:t>
            </a:r>
            <a:r>
              <a:rPr lang="en-US" dirty="0" err="1"/>
              <a:t>Habito</a:t>
            </a:r>
            <a:r>
              <a:rPr lang="en-US" dirty="0"/>
              <a:t> RY</a:t>
            </a:r>
            <a:br>
              <a:rPr lang="en-US" dirty="0"/>
            </a:br>
            <a:r>
              <a:rPr lang="en-US" b="1" dirty="0"/>
              <a:t>12.00 – 13.00  Working groups (discussion on the new </a:t>
            </a:r>
            <a:r>
              <a:rPr lang="en-US" b="1" dirty="0" err="1"/>
              <a:t>nordic</a:t>
            </a:r>
            <a:r>
              <a:rPr lang="en-US" b="1" dirty="0"/>
              <a:t> cuisine and comparative analyses)</a:t>
            </a:r>
            <a:r>
              <a:rPr lang="en-US" dirty="0"/>
              <a:t/>
            </a:r>
            <a:br>
              <a:rPr lang="en-US" dirty="0"/>
            </a:br>
            <a:r>
              <a:rPr lang="en-US" dirty="0"/>
              <a:t>13.00 – 14.00 Lunch</a:t>
            </a:r>
            <a:br>
              <a:rPr lang="en-US" dirty="0"/>
            </a:br>
            <a:r>
              <a:rPr lang="en-US" dirty="0"/>
              <a:t>14.00 – 14.45 Working group: Creating a new Nordic-Baltic food recipe book</a:t>
            </a:r>
            <a:br>
              <a:rPr lang="en-US" dirty="0"/>
            </a:br>
            <a:r>
              <a:rPr lang="en-US" dirty="0"/>
              <a:t>14.45 – 15.00 Conclusion of the training.</a:t>
            </a:r>
            <a:br>
              <a:rPr lang="en-US" dirty="0"/>
            </a:br>
            <a:r>
              <a:rPr lang="en-US" dirty="0"/>
              <a:t>15.00 – 18.00 Working meeting of the partners of the Nordic-Baltic collaboration </a:t>
            </a:r>
            <a:r>
              <a:rPr lang="en-US" dirty="0" err="1"/>
              <a:t>programm</a:t>
            </a:r>
            <a:r>
              <a:rPr lang="en-US" dirty="0"/>
              <a:t>.</a:t>
            </a:r>
            <a:br>
              <a:rPr lang="en-US" dirty="0"/>
            </a:br>
            <a:r>
              <a:rPr lang="en-US" dirty="0"/>
              <a:t>19.00 Dinner in the </a:t>
            </a:r>
            <a:r>
              <a:rPr lang="en-US" dirty="0" smtClean="0"/>
              <a:t>hotel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GB" dirty="0" smtClean="0">
                <a:hlinkClick r:id="rId2"/>
              </a:rPr>
              <a:t>https://www.youtube.com/watch?v=Znsjrr2clZ4&amp;t=4189s&amp;ab_channel=NordiskSamarbejde%2FNordicco-operation</a:t>
            </a:r>
            <a:r>
              <a:rPr lang="en-GB" dirty="0" smtClean="0"/>
              <a:t>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Food habits, health and environment</a:t>
            </a:r>
            <a:endParaRPr lang="ru-RU" dirty="0"/>
          </a:p>
        </p:txBody>
      </p:sp>
      <p:sp>
        <p:nvSpPr>
          <p:cNvPr id="3" name="Содержимое 2"/>
          <p:cNvSpPr>
            <a:spLocks noGrp="1"/>
          </p:cNvSpPr>
          <p:nvPr>
            <p:ph idx="1"/>
          </p:nvPr>
        </p:nvSpPr>
        <p:spPr>
          <a:xfrm>
            <a:off x="251520" y="1268760"/>
            <a:ext cx="8640960" cy="5400600"/>
          </a:xfrm>
        </p:spPr>
        <p:txBody>
          <a:bodyPr>
            <a:normAutofit fontScale="77500" lnSpcReduction="20000"/>
          </a:bodyPr>
          <a:lstStyle/>
          <a:p>
            <a:r>
              <a:rPr lang="en-US" dirty="0"/>
              <a:t>What we eat and how we handle food affects the environment in many ways, from farm to fork. For example, by changing our eating habits we may reduce greenhouse gas </a:t>
            </a:r>
            <a:r>
              <a:rPr lang="en-US" dirty="0" err="1"/>
              <a:t>emissons</a:t>
            </a:r>
            <a:r>
              <a:rPr lang="en-US" dirty="0"/>
              <a:t>. At the same time, we may eat healthy and save money. Food must be handled in a more sustainable way to achieve the goals of UN in Agenda 2030.</a:t>
            </a:r>
          </a:p>
          <a:p>
            <a:r>
              <a:rPr lang="en-US" dirty="0"/>
              <a:t>About a third of Swedish households' consumption based greenhouse gas </a:t>
            </a:r>
            <a:r>
              <a:rPr lang="en-US" dirty="0" err="1"/>
              <a:t>emissons</a:t>
            </a:r>
            <a:r>
              <a:rPr lang="en-US" dirty="0"/>
              <a:t> comes from food, including emissions from abroad. Other negative effects of food on the environment is related to </a:t>
            </a:r>
            <a:r>
              <a:rPr lang="en-US" dirty="0" err="1"/>
              <a:t>eutrophication</a:t>
            </a:r>
            <a:r>
              <a:rPr lang="en-US" dirty="0"/>
              <a:t>, overfishing and the use of pesticides.</a:t>
            </a:r>
          </a:p>
          <a:p>
            <a:r>
              <a:rPr lang="en-US" dirty="0"/>
              <a:t>However, food can also have a positive effect on for example the agricultural landscape and biodiversity. Some foods have a greater impact on the environment, while others have less environmental impact. Consequently, the choices we make are important</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en-US" dirty="0"/>
              <a:t>Eat well – be well! A healthy, nutritious diet can help you look and feel your best, and is easier than you might think. </a:t>
            </a:r>
          </a:p>
          <a:p>
            <a:r>
              <a:rPr lang="en-US" dirty="0"/>
              <a:t>In truth, most people know perfectly well what they should eat. It's no secret that vegetables are good for you and sugar isn't.</a:t>
            </a:r>
          </a:p>
          <a:p>
            <a:r>
              <a:rPr lang="en-US" dirty="0"/>
              <a:t>But knowing and doing are two different things. We'll give you advice and handy tips here to make it easier for you to adopt successful eating habits that are sustainable for both your health and the environment. So you can find your own way of eating greener, not too much and be active. After all – even tiny steps can make a huge difference!</a:t>
            </a:r>
          </a:p>
          <a:p>
            <a:r>
              <a:rPr lang="en-US" dirty="0" smtClean="0"/>
              <a:t/>
            </a:r>
            <a:br>
              <a:rPr lang="en-US" dirty="0" smtClean="0"/>
            </a:br>
            <a:r>
              <a:rPr lang="en-US" dirty="0" smtClean="0">
                <a:hlinkClick r:id="rId2"/>
              </a:rPr>
              <a:t>https://www.livsmedelsverket.se/en/food-habits-health-and-environment/dietary-guidelines/adults</a:t>
            </a:r>
            <a:r>
              <a:rPr lang="en-US" dirty="0" smtClean="0"/>
              <a:t> </a:t>
            </a:r>
            <a:br>
              <a:rPr lang="en-US"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Discovering Nordic Food Culture and improving sustainable consumption between young people </a:t>
            </a:r>
            <a:endParaRPr lang="ru-RU" sz="2800" dirty="0"/>
          </a:p>
        </p:txBody>
      </p:sp>
      <p:sp>
        <p:nvSpPr>
          <p:cNvPr id="3" name="Содержимое 2"/>
          <p:cNvSpPr>
            <a:spLocks noGrp="1"/>
          </p:cNvSpPr>
          <p:nvPr>
            <p:ph idx="1"/>
          </p:nvPr>
        </p:nvSpPr>
        <p:spPr/>
        <p:txBody>
          <a:bodyPr>
            <a:normAutofit fontScale="85000" lnSpcReduction="20000"/>
          </a:bodyPr>
          <a:lstStyle/>
          <a:p>
            <a:pPr fontAlgn="base"/>
            <a:r>
              <a:rPr lang="en-US" dirty="0"/>
              <a:t>The project increases young people’s knowledge about the sustainable Nordic Food Culture system and improves their habits and skills on sustainable lifestyle in our communities by changing consumption habits, healthy choices and reinforcing young people`s role as multipliers.</a:t>
            </a:r>
          </a:p>
          <a:p>
            <a:pPr fontAlgn="base"/>
            <a:r>
              <a:rPr lang="en-GB" b="1" dirty="0"/>
              <a:t>Project partners: </a:t>
            </a:r>
            <a:r>
              <a:rPr lang="en-GB" dirty="0"/>
              <a:t>Green </a:t>
            </a:r>
            <a:r>
              <a:rPr lang="en-GB" dirty="0" err="1"/>
              <a:t>Habito</a:t>
            </a:r>
            <a:r>
              <a:rPr lang="en-GB" dirty="0"/>
              <a:t> RY (Finland), FGU Vest </a:t>
            </a:r>
            <a:r>
              <a:rPr lang="en-GB" dirty="0" err="1"/>
              <a:t>Ribe</a:t>
            </a:r>
            <a:r>
              <a:rPr lang="en-GB" dirty="0"/>
              <a:t> (Denmark), Compass (Denmark) </a:t>
            </a:r>
            <a:r>
              <a:rPr lang="en-GB" dirty="0" err="1"/>
              <a:t>Burgarden</a:t>
            </a:r>
            <a:r>
              <a:rPr lang="en-GB" dirty="0"/>
              <a:t> Gymnasium (Sweden),  </a:t>
            </a:r>
            <a:r>
              <a:rPr lang="en-GB" dirty="0" err="1"/>
              <a:t>Pepp</a:t>
            </a:r>
            <a:r>
              <a:rPr lang="en-GB" dirty="0"/>
              <a:t>, </a:t>
            </a:r>
            <a:r>
              <a:rPr lang="en-GB" dirty="0" err="1"/>
              <a:t>grasrótarstarfi</a:t>
            </a:r>
            <a:r>
              <a:rPr lang="en-GB" dirty="0"/>
              <a:t> </a:t>
            </a:r>
            <a:r>
              <a:rPr lang="en-GB" dirty="0" err="1"/>
              <a:t>fólks</a:t>
            </a:r>
            <a:r>
              <a:rPr lang="en-GB" dirty="0"/>
              <a:t> í </a:t>
            </a:r>
            <a:r>
              <a:rPr lang="en-GB" dirty="0" err="1"/>
              <a:t>fátækt</a:t>
            </a:r>
            <a:r>
              <a:rPr lang="en-GB" dirty="0"/>
              <a:t> (Iceland), </a:t>
            </a:r>
            <a:r>
              <a:rPr lang="en-GB" dirty="0" err="1"/>
              <a:t>Sillamäe</a:t>
            </a:r>
            <a:r>
              <a:rPr lang="en-GB" dirty="0"/>
              <a:t> Society for Child Welfare (Estonia) and </a:t>
            </a:r>
            <a:r>
              <a:rPr lang="en-GB" dirty="0" err="1"/>
              <a:t>Luksia</a:t>
            </a:r>
            <a:r>
              <a:rPr lang="en-GB" dirty="0"/>
              <a:t> Western </a:t>
            </a:r>
            <a:r>
              <a:rPr lang="en-GB" dirty="0" err="1"/>
              <a:t>Uusimaa</a:t>
            </a:r>
            <a:r>
              <a:rPr lang="en-GB" dirty="0"/>
              <a:t> Education and Training Consortium (Finland</a:t>
            </a:r>
            <a:r>
              <a:rPr lang="en-GB" dirty="0" smtClean="0"/>
              <a: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fontAlgn="base"/>
            <a:r>
              <a:rPr lang="en-US" b="1" dirty="0"/>
              <a:t>The main goal of the project is to strengthen and increasing Nordic-Baltic youth collaboration on the theme of Nordic Food Culture and improving sustainable consumption between young people by promoting sustainable, green and healthy lifestyle and food habits</a:t>
            </a:r>
            <a:r>
              <a:rPr lang="en-US" dirty="0"/>
              <a:t> by discovering Nordic Food Culture its traditions, recipes, developments and on the same time reducing overconsumption, reducing food waste and enhancing youth sustainable thinking. </a:t>
            </a:r>
            <a:endParaRPr lang="en-US" dirty="0" smtClean="0"/>
          </a:p>
          <a:p>
            <a:pPr fontAlgn="base"/>
            <a:r>
              <a:rPr lang="en-US" dirty="0" smtClean="0"/>
              <a:t>By </a:t>
            </a:r>
            <a:r>
              <a:rPr lang="en-US" dirty="0"/>
              <a:t>this project we aim to increase knowledge of young people of their own Nordic Food culture and its traditions through food and collaboration, improve young people’s sustainable lifestyle habits and mindset and to raise awareness on the importance of achievement of UN SDGs and the need to reduce overconsumption and food waste, as it has a huge environmental and climate footprint</a:t>
            </a:r>
            <a:r>
              <a:rPr lang="en-US"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fontAlgn="base"/>
            <a:r>
              <a:rPr lang="en-US" b="1" dirty="0"/>
              <a:t>The target group</a:t>
            </a:r>
            <a:r>
              <a:rPr lang="en-US" dirty="0"/>
              <a:t> is youth aged 14-31+ from Nordic </a:t>
            </a:r>
            <a:r>
              <a:rPr lang="en-US" dirty="0" err="1"/>
              <a:t>countries+Estonia</a:t>
            </a:r>
            <a:r>
              <a:rPr lang="en-US" dirty="0"/>
              <a:t> and representatives of educational institutions and local communities who support young people in their development. Youth will learn a lot from Nordic food culture, which is known for its focus on seasonal and locally sourced ingredients, as well as its emphasis on simple and healthy preparations. One important lesson is the value of sustainability and environmental consciousness. Nordic cuisine celebrates the use of locally sourced ingredients, which reduces the carbon footprint associated with food production and distribution. Additionally, young people will learn to appreciate the natural rhythms of the environment and the importance of respecting the earth’s resources and consumption. Nordic cuisine is often associated with communal meals, where friends and family come together to share food and conversation. This promotes a sense of belonging and social cohesion that is important for young people’s mental health and well-being</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en-US" dirty="0"/>
              <a:t> Many Nordic dishes have been passed down through generations, and preparing </a:t>
            </a:r>
            <a:r>
              <a:rPr lang="en-US" dirty="0" smtClean="0"/>
              <a:t>and sharing </a:t>
            </a:r>
            <a:r>
              <a:rPr lang="en-US" dirty="0"/>
              <a:t>these dishes can help young people feel a connection to their heritage and history. Overall, Nordic food culture offers many valuable lessons for young people, including </a:t>
            </a:r>
            <a:r>
              <a:rPr lang="en-US" dirty="0" smtClean="0"/>
              <a:t>sustainability, community</a:t>
            </a:r>
            <a:r>
              <a:rPr lang="en-US" dirty="0"/>
              <a:t>, healthy eating habits, and cultural heritage. </a:t>
            </a:r>
            <a:endParaRPr lang="en-US" dirty="0" smtClean="0"/>
          </a:p>
          <a:p>
            <a:r>
              <a:rPr lang="en-US" dirty="0" smtClean="0"/>
              <a:t>It’s </a:t>
            </a:r>
            <a:r>
              <a:rPr lang="en-US" dirty="0"/>
              <a:t>important to engage young people who will become a multiplier that will improve their own friends </a:t>
            </a:r>
            <a:r>
              <a:rPr lang="en-US" dirty="0" smtClean="0"/>
              <a:t>and communities </a:t>
            </a:r>
            <a:r>
              <a:rPr lang="en-US" dirty="0"/>
              <a:t>habits and reduce overconsumption to </a:t>
            </a:r>
            <a:r>
              <a:rPr lang="en-US" dirty="0" smtClean="0"/>
              <a:t>be more </a:t>
            </a:r>
            <a:r>
              <a:rPr lang="en-US" dirty="0"/>
              <a:t>sustainable and care about food </a:t>
            </a:r>
            <a:r>
              <a:rPr lang="en-US" dirty="0" smtClean="0"/>
              <a:t>waste.</a:t>
            </a:r>
            <a:endParaRPr lang="en-US" dirty="0"/>
          </a:p>
          <a:p>
            <a:r>
              <a:rPr lang="en-US" dirty="0" smtClean="0"/>
              <a:t>Sustainable </a:t>
            </a:r>
            <a:r>
              <a:rPr lang="en-US" dirty="0"/>
              <a:t>lifestyles of young people should reflect specific cultural, natural, economic and social heritage of Nordic society.</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fontAlgn="base"/>
            <a:r>
              <a:rPr lang="en-US" b="1" dirty="0"/>
              <a:t>Local workshops conducted by each partner (April-May </a:t>
            </a:r>
            <a:r>
              <a:rPr lang="en-US" b="1" dirty="0" smtClean="0"/>
              <a:t>2024)</a:t>
            </a:r>
            <a:endParaRPr lang="en-US" dirty="0"/>
          </a:p>
          <a:p>
            <a:pPr fontAlgn="base"/>
            <a:r>
              <a:rPr lang="en-US" b="1" dirty="0" smtClean="0"/>
              <a:t>Two </a:t>
            </a:r>
            <a:r>
              <a:rPr lang="en-US" b="1" dirty="0"/>
              <a:t>international trainings in </a:t>
            </a:r>
            <a:r>
              <a:rPr lang="en-US" b="1" dirty="0" err="1"/>
              <a:t>Göteborg</a:t>
            </a:r>
            <a:r>
              <a:rPr lang="en-US" b="1" dirty="0"/>
              <a:t> (9-12. May 2024) and Tallinn (6 – 9 June 2024)</a:t>
            </a:r>
            <a:r>
              <a:rPr lang="en-US" dirty="0"/>
              <a:t> in fields of cooking, health, consuming, sustainability, culture; and competition between young people will lead to the process of changing the habits of engaged groups on more sustainable lifestyle that will create a network of sustainable multipliers who will work to improve young people sustainable thinking and living to be an actors of change and improve their knowledge on Nordic Food </a:t>
            </a:r>
            <a:r>
              <a:rPr lang="en-US" dirty="0" smtClean="0"/>
              <a:t>Culture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en-US" b="1" dirty="0" smtClean="0"/>
              <a:t>International Conference and side events in </a:t>
            </a:r>
            <a:r>
              <a:rPr lang="en-US" b="1" dirty="0" err="1" smtClean="0"/>
              <a:t>Ribe</a:t>
            </a:r>
            <a:r>
              <a:rPr lang="en-US" b="1" dirty="0" smtClean="0"/>
              <a:t>, Denmark (16-19.Sep 2024)</a:t>
            </a:r>
            <a:r>
              <a:rPr lang="en-US" dirty="0" smtClean="0"/>
              <a:t> – what includes panel discussion, workshops, trainings, conclusion of project activities &amp; presentation of project outcomes. A holistic ecosystem approach to production is indispensable: the </a:t>
            </a:r>
            <a:r>
              <a:rPr lang="en-US" dirty="0" err="1" smtClean="0"/>
              <a:t>interlinkages</a:t>
            </a:r>
            <a:r>
              <a:rPr lang="en-US" dirty="0" smtClean="0"/>
              <a:t> between food, health, water, soil, forest and energy is a key consideration at the conference. Conference is willing to share Nordic-Baltic experiences, innovations and best practices in transforming food systems to more sustainable ones and look at the systematic nutrition education guides healthy and nutritious eating habits (schools meals and nutrition education). School-based nutrition education is a Nordic tradition that is relevant in a global context.</a:t>
            </a:r>
            <a:endParaRPr lang="ru-RU" dirty="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TotalTime>
  <Words>1911</Words>
  <Application>Microsoft Office PowerPoint</Application>
  <PresentationFormat>Экран (4:3)</PresentationFormat>
  <Paragraphs>111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I TRAINING “Sustainable food systems in the Nordic and Baltic countries supporting sustainable and healthy lifestyles of young people”</vt:lpstr>
      <vt:lpstr>Слайд 3</vt:lpstr>
      <vt:lpstr>Discovering Nordic Food Culture and improving sustainable consumption between young people </vt:lpstr>
      <vt:lpstr>Слайд 5</vt:lpstr>
      <vt:lpstr>Слайд 6</vt:lpstr>
      <vt:lpstr>Слайд 7</vt:lpstr>
      <vt:lpstr>Слайд 8</vt:lpstr>
      <vt:lpstr>Слайд 9</vt:lpstr>
      <vt:lpstr>Project results:</vt:lpstr>
      <vt:lpstr>Sustainable Food system and its affordability</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Discussion in groups:</vt:lpstr>
      <vt:lpstr>Consumption patterns vs.  Dietary guidelines</vt:lpstr>
      <vt:lpstr>Principles of a Healthy, Sustainable Food System (Do You agree?)</vt:lpstr>
      <vt:lpstr>Principles of a Healthy, Sustainable Food System (Do You agree?)</vt:lpstr>
      <vt:lpstr>Principles of a Healthy, Sustainable Food System (Do You agree?)</vt:lpstr>
      <vt:lpstr>Less meat, more plant-based</vt:lpstr>
      <vt:lpstr>Слайд 28</vt:lpstr>
      <vt:lpstr>Слайд 29</vt:lpstr>
      <vt:lpstr>Слайд 30</vt:lpstr>
      <vt:lpstr>Food habits, health and environment</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Food system and its affordability</dc:title>
  <dc:creator>Basil</dc:creator>
  <cp:lastModifiedBy>Basil</cp:lastModifiedBy>
  <cp:revision>16</cp:revision>
  <dcterms:created xsi:type="dcterms:W3CDTF">2024-05-09T22:30:37Z</dcterms:created>
  <dcterms:modified xsi:type="dcterms:W3CDTF">2024-05-11T08:39:53Z</dcterms:modified>
</cp:coreProperties>
</file>